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8" r:id="rId1"/>
  </p:sldMasterIdLst>
  <p:notesMasterIdLst>
    <p:notesMasterId r:id="rId21"/>
  </p:notesMasterIdLst>
  <p:sldIdLst>
    <p:sldId id="256" r:id="rId2"/>
    <p:sldId id="257" r:id="rId3"/>
    <p:sldId id="274" r:id="rId4"/>
    <p:sldId id="285" r:id="rId5"/>
    <p:sldId id="266" r:id="rId6"/>
    <p:sldId id="258" r:id="rId7"/>
    <p:sldId id="287" r:id="rId8"/>
    <p:sldId id="288" r:id="rId9"/>
    <p:sldId id="292" r:id="rId10"/>
    <p:sldId id="290" r:id="rId11"/>
    <p:sldId id="293" r:id="rId12"/>
    <p:sldId id="289" r:id="rId13"/>
    <p:sldId id="298" r:id="rId14"/>
    <p:sldId id="297" r:id="rId15"/>
    <p:sldId id="299" r:id="rId16"/>
    <p:sldId id="261" r:id="rId17"/>
    <p:sldId id="295" r:id="rId18"/>
    <p:sldId id="294" r:id="rId19"/>
    <p:sldId id="280"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6C6028D-F10A-436C-963D-15A5D2F25794}">
  <a:tblStyle styleId="{B6C6028D-F10A-436C-963D-15A5D2F2579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765"/>
    <p:restoredTop sz="94444"/>
  </p:normalViewPr>
  <p:slideViewPr>
    <p:cSldViewPr snapToGrid="0" snapToObjects="1">
      <p:cViewPr varScale="1">
        <p:scale>
          <a:sx n="125" d="100"/>
          <a:sy n="125" d="100"/>
        </p:scale>
        <p:origin x="48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tiff>
</file>

<file path=ppt/media/image19.tiff>
</file>

<file path=ppt/media/image2.jpg>
</file>

<file path=ppt/media/image20.tiff>
</file>

<file path=ppt/media/image3.png>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32101026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20856792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4360770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8735130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3290322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9359963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8523625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Shape 3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3" name="Shape 3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
            </a:r>
            <a:br>
              <a:rPr lang="en-US" dirty="0"/>
            </a:br>
            <a:r>
              <a:rPr lang="en-US" sz="1100" b="0" i="0" u="none" strike="noStrike" cap="none" dirty="0">
                <a:solidFill>
                  <a:srgbClr val="000000"/>
                </a:solidFill>
                <a:effectLst/>
                <a:latin typeface="Arial"/>
                <a:ea typeface="Arial"/>
                <a:cs typeface="Arial"/>
                <a:sym typeface="Arial"/>
              </a:rPr>
              <a:t>Incidents are derived from SFPD Crime Incident Reporting system. Updated on a daily </a:t>
            </a:r>
            <a:r>
              <a:rPr lang="en-US" sz="1100" b="0" i="0" u="none" strike="noStrike" cap="none" dirty="0" err="1">
                <a:solidFill>
                  <a:srgbClr val="000000"/>
                </a:solidFill>
                <a:effectLst/>
                <a:latin typeface="Arial"/>
                <a:ea typeface="Arial"/>
                <a:cs typeface="Arial"/>
                <a:sym typeface="Arial"/>
              </a:rPr>
              <a:t>basis;data</a:t>
            </a:r>
            <a:r>
              <a:rPr lang="en-US" sz="1100" b="0" i="0" u="none" strike="noStrike" cap="none" dirty="0">
                <a:solidFill>
                  <a:srgbClr val="000000"/>
                </a:solidFill>
                <a:effectLst/>
                <a:latin typeface="Arial"/>
                <a:ea typeface="Arial"/>
                <a:cs typeface="Arial"/>
                <a:sym typeface="Arial"/>
              </a:rPr>
              <a:t> available from 1 Jan 2003 up until two weeks from current date.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Shape 3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7" name="Shape 30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sz="1100" b="1" i="1" u="none" strike="noStrike" cap="none" dirty="0">
                <a:solidFill>
                  <a:srgbClr val="000000"/>
                </a:solidFill>
                <a:effectLst/>
                <a:latin typeface="Arial"/>
                <a:ea typeface="Arial"/>
                <a:cs typeface="Arial"/>
                <a:sym typeface="Arial"/>
              </a:rPr>
              <a:t>As of July 19, 2015, the PD District boundaries have been updated through a redistricting process. These new boundaries are not reflected in the dataset yet so you cannot compare data from July 19, 2015 onward to official reports from PD with the Police District column. We are working on an update to the dataset to reflect the updated boundaries starting with data entered July 19 onward.</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5319508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8" name="Shape 17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We use a one sample T-test to determine whether our sample mean (observed average for the days of the week) is statistically significantly different to the population mean (expected average).</a:t>
            </a:r>
          </a:p>
          <a:p>
            <a:pPr marL="0" lvl="0" indent="0">
              <a:spcBef>
                <a:spcPts val="0"/>
              </a:spcBef>
              <a:spcAft>
                <a:spcPts val="0"/>
              </a:spcAft>
              <a:buNone/>
            </a:pPr>
            <a:r>
              <a:rPr lang="en-US" dirty="0"/>
              <a:t>The p-value in this case is 0.8556, which is Bigger than the standard thresholds of 0.05 or 0.01, so we accept the null hypothesis and we can say there isn't any statistically significant difference between the daily average per day of the week and the general daily average.</a:t>
            </a:r>
          </a:p>
          <a:p>
            <a:pPr marL="0" lvl="0" indent="0">
              <a:spcBef>
                <a:spcPts val="0"/>
              </a:spcBef>
              <a:spcAft>
                <a:spcPts val="0"/>
              </a:spcAft>
              <a:buNone/>
            </a:pPr>
            <a:r>
              <a:rPr lang="en-US" dirty="0"/>
              <a:t>The p-value in this case is 0.7716, which is Bigger than the standard thresholds of 0.05 or 0.01, so we accept the null hypothesis and we can say there isn't any statistically significant difference between the daily average per day of the week and the general daily average.</a:t>
            </a:r>
            <a:endParaRPr dirty="0"/>
          </a:p>
        </p:txBody>
      </p:sp>
    </p:spTree>
    <p:extLst>
      <p:ext uri="{BB962C8B-B14F-4D97-AF65-F5344CB8AC3E}">
        <p14:creationId xmlns:p14="http://schemas.microsoft.com/office/powerpoint/2010/main" val="2754213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14915217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dirty="0"/>
          </a:p>
        </p:txBody>
      </p:sp>
    </p:spTree>
    <p:extLst>
      <p:ext uri="{BB962C8B-B14F-4D97-AF65-F5344CB8AC3E}">
        <p14:creationId xmlns:p14="http://schemas.microsoft.com/office/powerpoint/2010/main" val="2445146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996630" y="2003888"/>
            <a:ext cx="4523700" cy="1159800"/>
          </a:xfrm>
          <a:prstGeom prst="rect">
            <a:avLst/>
          </a:prstGeom>
        </p:spPr>
        <p:txBody>
          <a:bodyPr spcFirstLastPara="1" wrap="square" lIns="91425" tIns="91425" rIns="91425" bIns="91425" anchor="b" anchorCtr="0"/>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cxnSp>
        <p:nvCxnSpPr>
          <p:cNvPr id="10" name="Shape 10"/>
          <p:cNvCxnSpPr/>
          <p:nvPr/>
        </p:nvCxnSpPr>
        <p:spPr>
          <a:xfrm>
            <a:off x="-6025" y="3676512"/>
            <a:ext cx="9162000" cy="0"/>
          </a:xfrm>
          <a:prstGeom prst="straightConnector1">
            <a:avLst/>
          </a:prstGeom>
          <a:noFill/>
          <a:ln w="9525" cap="flat" cmpd="sng">
            <a:solidFill>
              <a:srgbClr val="000000"/>
            </a:solidFill>
            <a:prstDash val="solid"/>
            <a:round/>
            <a:headEnd type="none" w="med" len="med"/>
            <a:tailEnd type="none" w="med" len="med"/>
          </a:ln>
        </p:spPr>
      </p:cxnSp>
      <p:sp>
        <p:nvSpPr>
          <p:cNvPr id="11" name="Shape 11"/>
          <p:cNvSpPr/>
          <p:nvPr/>
        </p:nvSpPr>
        <p:spPr>
          <a:xfrm>
            <a:off x="1117950" y="3393000"/>
            <a:ext cx="567000" cy="567000"/>
          </a:xfrm>
          <a:prstGeom prst="ellipse">
            <a:avLst/>
          </a:prstGeom>
          <a:solidFill>
            <a:srgbClr val="FFCD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3"/>
        <p:cNvGrpSpPr/>
        <p:nvPr/>
      </p:nvGrpSpPr>
      <p:grpSpPr>
        <a:xfrm>
          <a:off x="0" y="0"/>
          <a:ext cx="0" cy="0"/>
          <a:chOff x="0" y="0"/>
          <a:chExt cx="0" cy="0"/>
        </a:xfrm>
      </p:grpSpPr>
      <p:cxnSp>
        <p:nvCxnSpPr>
          <p:cNvPr id="24" name="Shape 24"/>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25" name="Shape 25"/>
          <p:cNvSpPr/>
          <p:nvPr/>
        </p:nvSpPr>
        <p:spPr>
          <a:xfrm>
            <a:off x="817475" y="928767"/>
            <a:ext cx="405900" cy="4059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6" name="Shape 26"/>
          <p:cNvSpPr txBox="1">
            <a:spLocks noGrp="1"/>
          </p:cNvSpPr>
          <p:nvPr>
            <p:ph type="title"/>
          </p:nvPr>
        </p:nvSpPr>
        <p:spPr>
          <a:xfrm>
            <a:off x="1381250" y="922668"/>
            <a:ext cx="3878400" cy="435600"/>
          </a:xfrm>
          <a:prstGeom prst="rect">
            <a:avLst/>
          </a:prstGeom>
        </p:spPr>
        <p:txBody>
          <a:bodyPr spcFirstLastPara="1" wrap="square" lIns="91425" tIns="91425" rIns="91425" bIns="91425" anchor="ctr" anchorCtr="0"/>
          <a:lstStyle>
            <a:lvl1pPr lvl="0" rtl="0">
              <a:spcBef>
                <a:spcPts val="0"/>
              </a:spcBef>
              <a:spcAft>
                <a:spcPts val="0"/>
              </a:spcAft>
              <a:buSzPts val="2000"/>
              <a:buFont typeface="Lora"/>
              <a:buNone/>
              <a:defRPr sz="2000" b="1">
                <a:latin typeface="Lora"/>
                <a:ea typeface="Lora"/>
                <a:cs typeface="Lora"/>
                <a:sym typeface="Lora"/>
              </a:defRPr>
            </a:lvl1pPr>
            <a:lvl2pPr lvl="1" rtl="0">
              <a:spcBef>
                <a:spcPts val="0"/>
              </a:spcBef>
              <a:spcAft>
                <a:spcPts val="0"/>
              </a:spcAft>
              <a:buSzPts val="2000"/>
              <a:buFont typeface="Lora"/>
              <a:buNone/>
              <a:defRPr sz="2000" b="1">
                <a:highlight>
                  <a:srgbClr val="FFFFFF"/>
                </a:highlight>
                <a:latin typeface="Lora"/>
                <a:ea typeface="Lora"/>
                <a:cs typeface="Lora"/>
                <a:sym typeface="Lora"/>
              </a:defRPr>
            </a:lvl2pPr>
            <a:lvl3pPr lvl="2" rtl="0">
              <a:spcBef>
                <a:spcPts val="0"/>
              </a:spcBef>
              <a:spcAft>
                <a:spcPts val="0"/>
              </a:spcAft>
              <a:buSzPts val="2000"/>
              <a:buFont typeface="Lora"/>
              <a:buNone/>
              <a:defRPr sz="2000" b="1">
                <a:highlight>
                  <a:srgbClr val="FFFFFF"/>
                </a:highlight>
                <a:latin typeface="Lora"/>
                <a:ea typeface="Lora"/>
                <a:cs typeface="Lora"/>
                <a:sym typeface="Lora"/>
              </a:defRPr>
            </a:lvl3pPr>
            <a:lvl4pPr lvl="3" rtl="0">
              <a:spcBef>
                <a:spcPts val="0"/>
              </a:spcBef>
              <a:spcAft>
                <a:spcPts val="0"/>
              </a:spcAft>
              <a:buSzPts val="2000"/>
              <a:buFont typeface="Lora"/>
              <a:buNone/>
              <a:defRPr sz="2000" b="1">
                <a:highlight>
                  <a:srgbClr val="FFFFFF"/>
                </a:highlight>
                <a:latin typeface="Lora"/>
                <a:ea typeface="Lora"/>
                <a:cs typeface="Lora"/>
                <a:sym typeface="Lora"/>
              </a:defRPr>
            </a:lvl4pPr>
            <a:lvl5pPr lvl="4" rtl="0">
              <a:spcBef>
                <a:spcPts val="0"/>
              </a:spcBef>
              <a:spcAft>
                <a:spcPts val="0"/>
              </a:spcAft>
              <a:buSzPts val="2000"/>
              <a:buFont typeface="Lora"/>
              <a:buNone/>
              <a:defRPr sz="2000" b="1">
                <a:highlight>
                  <a:srgbClr val="FFFFFF"/>
                </a:highlight>
                <a:latin typeface="Lora"/>
                <a:ea typeface="Lora"/>
                <a:cs typeface="Lora"/>
                <a:sym typeface="Lora"/>
              </a:defRPr>
            </a:lvl5pPr>
            <a:lvl6pPr lvl="5" rtl="0">
              <a:spcBef>
                <a:spcPts val="0"/>
              </a:spcBef>
              <a:spcAft>
                <a:spcPts val="0"/>
              </a:spcAft>
              <a:buSzPts val="2000"/>
              <a:buFont typeface="Lora"/>
              <a:buNone/>
              <a:defRPr sz="2000" b="1">
                <a:highlight>
                  <a:srgbClr val="FFFFFF"/>
                </a:highlight>
                <a:latin typeface="Lora"/>
                <a:ea typeface="Lora"/>
                <a:cs typeface="Lora"/>
                <a:sym typeface="Lora"/>
              </a:defRPr>
            </a:lvl6pPr>
            <a:lvl7pPr lvl="6" rtl="0">
              <a:spcBef>
                <a:spcPts val="0"/>
              </a:spcBef>
              <a:spcAft>
                <a:spcPts val="0"/>
              </a:spcAft>
              <a:buSzPts val="2000"/>
              <a:buFont typeface="Lora"/>
              <a:buNone/>
              <a:defRPr sz="2000" b="1">
                <a:highlight>
                  <a:srgbClr val="FFFFFF"/>
                </a:highlight>
                <a:latin typeface="Lora"/>
                <a:ea typeface="Lora"/>
                <a:cs typeface="Lora"/>
                <a:sym typeface="Lora"/>
              </a:defRPr>
            </a:lvl7pPr>
            <a:lvl8pPr lvl="7" rtl="0">
              <a:spcBef>
                <a:spcPts val="0"/>
              </a:spcBef>
              <a:spcAft>
                <a:spcPts val="0"/>
              </a:spcAft>
              <a:buSzPts val="2000"/>
              <a:buFont typeface="Lora"/>
              <a:buNone/>
              <a:defRPr sz="2000" b="1">
                <a:highlight>
                  <a:srgbClr val="FFFFFF"/>
                </a:highlight>
                <a:latin typeface="Lora"/>
                <a:ea typeface="Lora"/>
                <a:cs typeface="Lora"/>
                <a:sym typeface="Lora"/>
              </a:defRPr>
            </a:lvl8pPr>
            <a:lvl9pPr lvl="8" rtl="0">
              <a:spcBef>
                <a:spcPts val="0"/>
              </a:spcBef>
              <a:spcAft>
                <a:spcPts val="0"/>
              </a:spcAft>
              <a:buSzPts val="2000"/>
              <a:buFont typeface="Lora"/>
              <a:buNone/>
              <a:defRPr sz="2000" b="1">
                <a:highlight>
                  <a:srgbClr val="FFFFFF"/>
                </a:highlight>
                <a:latin typeface="Lora"/>
                <a:ea typeface="Lora"/>
                <a:cs typeface="Lora"/>
                <a:sym typeface="Lora"/>
              </a:defRPr>
            </a:lvl9pPr>
          </a:lstStyle>
          <a:p>
            <a:endParaRPr/>
          </a:p>
        </p:txBody>
      </p:sp>
      <p:sp>
        <p:nvSpPr>
          <p:cNvPr id="27" name="Shape 27"/>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lstStyle>
            <a:lvl1pPr marL="457200" lvl="0" indent="-381000" rtl="0">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marL="914400" lvl="1"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marL="1371600" lvl="2" indent="-355600" rtl="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marL="1828800" lvl="3"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marL="2286000" lvl="4"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marL="2743200" lvl="5"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marL="3200400" lvl="6"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marL="3657600" lvl="7"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marL="4114800" lvl="8" indent="-342900" rtl="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a:endParaRPr/>
          </a:p>
        </p:txBody>
      </p:sp>
      <p:cxnSp>
        <p:nvCxnSpPr>
          <p:cNvPr id="28" name="Shape 28"/>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1381250" y="922668"/>
            <a:ext cx="3878400" cy="435600"/>
          </a:xfrm>
          <a:prstGeom prst="rect">
            <a:avLst/>
          </a:prstGeom>
        </p:spPr>
        <p:txBody>
          <a:bodyPr spcFirstLastPara="1" wrap="square" lIns="91425" tIns="91425" rIns="91425" bIns="91425" anchor="ctr" anchorCtr="0"/>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31" name="Shape 31"/>
          <p:cNvSpPr txBox="1">
            <a:spLocks noGrp="1"/>
          </p:cNvSpPr>
          <p:nvPr>
            <p:ph type="body" idx="1"/>
          </p:nvPr>
        </p:nvSpPr>
        <p:spPr>
          <a:xfrm>
            <a:off x="1381250" y="1618700"/>
            <a:ext cx="3425400" cy="32310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2" name="Shape 32"/>
          <p:cNvSpPr txBox="1">
            <a:spLocks noGrp="1"/>
          </p:cNvSpPr>
          <p:nvPr>
            <p:ph type="body" idx="2"/>
          </p:nvPr>
        </p:nvSpPr>
        <p:spPr>
          <a:xfrm>
            <a:off x="5012916" y="1618700"/>
            <a:ext cx="3425400" cy="3231000"/>
          </a:xfrm>
          <a:prstGeom prst="rect">
            <a:avLst/>
          </a:prstGeom>
        </p:spPr>
        <p:txBody>
          <a:bodyPr spcFirstLastPara="1" wrap="square" lIns="91425" tIns="91425" rIns="91425" bIns="91425" anchor="t" anchorCtr="0"/>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a:lvl2pPr>
            <a:lvl3pPr marL="1371600" lvl="2" indent="-355600">
              <a:spcBef>
                <a:spcPts val="0"/>
              </a:spcBef>
              <a:spcAft>
                <a:spcPts val="0"/>
              </a:spcAft>
              <a:buSzPts val="2000"/>
              <a:buChar char="■"/>
              <a:defRPr/>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cxnSp>
        <p:nvCxnSpPr>
          <p:cNvPr id="33" name="Shape 33"/>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34" name="Shape 34"/>
          <p:cNvSpPr/>
          <p:nvPr/>
        </p:nvSpPr>
        <p:spPr>
          <a:xfrm>
            <a:off x="817475" y="928767"/>
            <a:ext cx="405900" cy="4059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cxnSp>
        <p:nvCxnSpPr>
          <p:cNvPr id="35" name="Shape 35"/>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1381250" y="922668"/>
            <a:ext cx="3878400" cy="435600"/>
          </a:xfrm>
          <a:prstGeom prst="rect">
            <a:avLst/>
          </a:prstGeom>
        </p:spPr>
        <p:txBody>
          <a:bodyPr spcFirstLastPara="1" wrap="square" lIns="91425" tIns="91425" rIns="91425" bIns="91425" anchor="ctr" anchorCtr="0"/>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38" name="Shape 38"/>
          <p:cNvSpPr txBox="1">
            <a:spLocks noGrp="1"/>
          </p:cNvSpPr>
          <p:nvPr>
            <p:ph type="body" idx="1"/>
          </p:nvPr>
        </p:nvSpPr>
        <p:spPr>
          <a:xfrm>
            <a:off x="1381250" y="1651075"/>
            <a:ext cx="2334000" cy="31224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39" name="Shape 39"/>
          <p:cNvSpPr txBox="1">
            <a:spLocks noGrp="1"/>
          </p:cNvSpPr>
          <p:nvPr>
            <p:ph type="body" idx="2"/>
          </p:nvPr>
        </p:nvSpPr>
        <p:spPr>
          <a:xfrm>
            <a:off x="3834912" y="1651075"/>
            <a:ext cx="2334000" cy="31224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
        <p:nvSpPr>
          <p:cNvPr id="40" name="Shape 40"/>
          <p:cNvSpPr txBox="1">
            <a:spLocks noGrp="1"/>
          </p:cNvSpPr>
          <p:nvPr>
            <p:ph type="body" idx="3"/>
          </p:nvPr>
        </p:nvSpPr>
        <p:spPr>
          <a:xfrm>
            <a:off x="6288573" y="1651075"/>
            <a:ext cx="2334000" cy="3122400"/>
          </a:xfrm>
          <a:prstGeom prst="rect">
            <a:avLst/>
          </a:prstGeom>
        </p:spPr>
        <p:txBody>
          <a:bodyPr spcFirstLastPara="1" wrap="square" lIns="91425" tIns="91425" rIns="91425" bIns="91425" anchor="t" anchorCtr="0"/>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cxnSp>
        <p:nvCxnSpPr>
          <p:cNvPr id="41" name="Shape 41"/>
          <p:cNvCxnSpPr/>
          <p:nvPr/>
        </p:nvCxnSpPr>
        <p:spPr>
          <a:xfrm>
            <a:off x="0" y="1131725"/>
            <a:ext cx="1375800" cy="0"/>
          </a:xfrm>
          <a:prstGeom prst="straightConnector1">
            <a:avLst/>
          </a:prstGeom>
          <a:noFill/>
          <a:ln w="9525" cap="flat" cmpd="sng">
            <a:solidFill>
              <a:srgbClr val="CCCCCC"/>
            </a:solidFill>
            <a:prstDash val="solid"/>
            <a:round/>
            <a:headEnd type="none" w="med" len="med"/>
            <a:tailEnd type="none" w="med" len="med"/>
          </a:ln>
        </p:spPr>
      </p:cxnSp>
      <p:sp>
        <p:nvSpPr>
          <p:cNvPr id="42" name="Shape 42"/>
          <p:cNvSpPr/>
          <p:nvPr/>
        </p:nvSpPr>
        <p:spPr>
          <a:xfrm>
            <a:off x="817475" y="928767"/>
            <a:ext cx="405900" cy="4059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cxnSp>
        <p:nvCxnSpPr>
          <p:cNvPr id="43" name="Shape 43"/>
          <p:cNvCxnSpPr/>
          <p:nvPr/>
        </p:nvCxnSpPr>
        <p:spPr>
          <a:xfrm>
            <a:off x="5265650" y="1131725"/>
            <a:ext cx="3878400" cy="0"/>
          </a:xfrm>
          <a:prstGeom prst="straightConnector1">
            <a:avLst/>
          </a:prstGeom>
          <a:noFill/>
          <a:ln w="9525" cap="flat" cmpd="sng">
            <a:solidFill>
              <a:srgbClr val="CCCCCC"/>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cxnSp>
        <p:nvCxnSpPr>
          <p:cNvPr id="54" name="Shape 54"/>
          <p:cNvCxnSpPr/>
          <p:nvPr/>
        </p:nvCxnSpPr>
        <p:spPr>
          <a:xfrm>
            <a:off x="-6025" y="4513729"/>
            <a:ext cx="9162000" cy="0"/>
          </a:xfrm>
          <a:prstGeom prst="straightConnector1">
            <a:avLst/>
          </a:prstGeom>
          <a:noFill/>
          <a:ln w="9525" cap="flat" cmpd="sng">
            <a:solidFill>
              <a:srgbClr val="CCCCCC"/>
            </a:solidFill>
            <a:prstDash val="solid"/>
            <a:round/>
            <a:headEnd type="none" w="med" len="med"/>
            <a:tailEnd type="none" w="med" len="med"/>
          </a:ln>
        </p:spPr>
      </p:cxnSp>
      <p:sp>
        <p:nvSpPr>
          <p:cNvPr id="55" name="Shape 55"/>
          <p:cNvSpPr/>
          <p:nvPr/>
        </p:nvSpPr>
        <p:spPr>
          <a:xfrm>
            <a:off x="4293700" y="4235405"/>
            <a:ext cx="556500" cy="5565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letely blank">
  <p:cSld name="BLANK_1">
    <p:spTree>
      <p:nvGrpSpPr>
        <p:cNvPr id="1" name="Shape 5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body" idx="1"/>
          </p:nvPr>
        </p:nvSpPr>
        <p:spPr>
          <a:xfrm>
            <a:off x="1381250" y="1616470"/>
            <a:ext cx="6809700" cy="3112200"/>
          </a:xfrm>
          <a:prstGeom prst="rect">
            <a:avLst/>
          </a:prstGeom>
          <a:noFill/>
          <a:ln>
            <a:noFill/>
          </a:ln>
        </p:spPr>
        <p:txBody>
          <a:bodyPr spcFirstLastPara="1" wrap="square" lIns="91425" tIns="91425" rIns="91425" bIns="91425" anchor="t" anchorCtr="0"/>
          <a:lstStyle>
            <a:lvl1pPr marL="457200" lvl="0" indent="-381000">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marL="914400" lvl="1" indent="-35560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marL="1371600" lvl="2" indent="-355600">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marL="1828800" lvl="3" indent="-34290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marL="2286000" lvl="4" indent="-34290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marL="2743200" lvl="5" indent="-34290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marL="3200400" lvl="6" indent="-34290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marL="3657600" lvl="7" indent="-34290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marL="4114800" lvl="8" indent="-342900">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a:endParaRPr/>
          </a:p>
        </p:txBody>
      </p:sp>
      <p:sp>
        <p:nvSpPr>
          <p:cNvPr id="7" name="Shape 7"/>
          <p:cNvSpPr txBox="1">
            <a:spLocks noGrp="1"/>
          </p:cNvSpPr>
          <p:nvPr>
            <p:ph type="title"/>
          </p:nvPr>
        </p:nvSpPr>
        <p:spPr>
          <a:xfrm>
            <a:off x="1381250" y="937117"/>
            <a:ext cx="6809700" cy="435600"/>
          </a:xfrm>
          <a:prstGeom prst="rect">
            <a:avLst/>
          </a:prstGeom>
          <a:noFill/>
          <a:ln>
            <a:noFill/>
          </a:ln>
        </p:spPr>
        <p:txBody>
          <a:bodyPr spcFirstLastPara="1" wrap="square" lIns="91425" tIns="91425" rIns="91425" bIns="91425" anchor="ctr" anchorCtr="0"/>
          <a:lstStyle>
            <a:lvl1pPr lvl="0">
              <a:spcBef>
                <a:spcPts val="0"/>
              </a:spcBef>
              <a:spcAft>
                <a:spcPts val="0"/>
              </a:spcAft>
              <a:buSzPts val="2000"/>
              <a:buFont typeface="Lora"/>
              <a:buNone/>
              <a:defRPr sz="2000" b="1">
                <a:latin typeface="Lora"/>
                <a:ea typeface="Lora"/>
                <a:cs typeface="Lora"/>
                <a:sym typeface="Lora"/>
              </a:defRPr>
            </a:lvl1pPr>
            <a:lvl2pPr lvl="1">
              <a:spcBef>
                <a:spcPts val="0"/>
              </a:spcBef>
              <a:spcAft>
                <a:spcPts val="0"/>
              </a:spcAft>
              <a:buSzPts val="2000"/>
              <a:buFont typeface="Lora"/>
              <a:buNone/>
              <a:defRPr sz="2000" b="1">
                <a:latin typeface="Lora"/>
                <a:ea typeface="Lora"/>
                <a:cs typeface="Lora"/>
                <a:sym typeface="Lora"/>
              </a:defRPr>
            </a:lvl2pPr>
            <a:lvl3pPr lvl="2">
              <a:spcBef>
                <a:spcPts val="0"/>
              </a:spcBef>
              <a:spcAft>
                <a:spcPts val="0"/>
              </a:spcAft>
              <a:buSzPts val="2000"/>
              <a:buFont typeface="Lora"/>
              <a:buNone/>
              <a:defRPr sz="2000" b="1">
                <a:latin typeface="Lora"/>
                <a:ea typeface="Lora"/>
                <a:cs typeface="Lora"/>
                <a:sym typeface="Lora"/>
              </a:defRPr>
            </a:lvl3pPr>
            <a:lvl4pPr lvl="3">
              <a:spcBef>
                <a:spcPts val="0"/>
              </a:spcBef>
              <a:spcAft>
                <a:spcPts val="0"/>
              </a:spcAft>
              <a:buSzPts val="2000"/>
              <a:buFont typeface="Lora"/>
              <a:buNone/>
              <a:defRPr sz="2000" b="1">
                <a:latin typeface="Lora"/>
                <a:ea typeface="Lora"/>
                <a:cs typeface="Lora"/>
                <a:sym typeface="Lora"/>
              </a:defRPr>
            </a:lvl4pPr>
            <a:lvl5pPr lvl="4">
              <a:spcBef>
                <a:spcPts val="0"/>
              </a:spcBef>
              <a:spcAft>
                <a:spcPts val="0"/>
              </a:spcAft>
              <a:buSzPts val="2000"/>
              <a:buFont typeface="Lora"/>
              <a:buNone/>
              <a:defRPr sz="2000" b="1">
                <a:latin typeface="Lora"/>
                <a:ea typeface="Lora"/>
                <a:cs typeface="Lora"/>
                <a:sym typeface="Lora"/>
              </a:defRPr>
            </a:lvl5pPr>
            <a:lvl6pPr lvl="5">
              <a:spcBef>
                <a:spcPts val="0"/>
              </a:spcBef>
              <a:spcAft>
                <a:spcPts val="0"/>
              </a:spcAft>
              <a:buSzPts val="2000"/>
              <a:buFont typeface="Lora"/>
              <a:buNone/>
              <a:defRPr sz="2000" b="1">
                <a:latin typeface="Lora"/>
                <a:ea typeface="Lora"/>
                <a:cs typeface="Lora"/>
                <a:sym typeface="Lora"/>
              </a:defRPr>
            </a:lvl6pPr>
            <a:lvl7pPr lvl="6">
              <a:spcBef>
                <a:spcPts val="0"/>
              </a:spcBef>
              <a:spcAft>
                <a:spcPts val="0"/>
              </a:spcAft>
              <a:buSzPts val="2000"/>
              <a:buFont typeface="Lora"/>
              <a:buNone/>
              <a:defRPr sz="2000" b="1">
                <a:latin typeface="Lora"/>
                <a:ea typeface="Lora"/>
                <a:cs typeface="Lora"/>
                <a:sym typeface="Lora"/>
              </a:defRPr>
            </a:lvl7pPr>
            <a:lvl8pPr lvl="7">
              <a:spcBef>
                <a:spcPts val="0"/>
              </a:spcBef>
              <a:spcAft>
                <a:spcPts val="0"/>
              </a:spcAft>
              <a:buSzPts val="2000"/>
              <a:buFont typeface="Lora"/>
              <a:buNone/>
              <a:defRPr sz="2000" b="1">
                <a:latin typeface="Lora"/>
                <a:ea typeface="Lora"/>
                <a:cs typeface="Lora"/>
                <a:sym typeface="Lora"/>
              </a:defRPr>
            </a:lvl8pPr>
            <a:lvl9pPr lvl="8">
              <a:spcBef>
                <a:spcPts val="0"/>
              </a:spcBef>
              <a:spcAft>
                <a:spcPts val="0"/>
              </a:spcAft>
              <a:buSzPts val="2000"/>
              <a:buFont typeface="Lora"/>
              <a:buNone/>
              <a:defRPr sz="2000" b="1">
                <a:latin typeface="Lora"/>
                <a:ea typeface="Lora"/>
                <a:cs typeface="Lora"/>
                <a:sym typeface="Lor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6" r:id="rId5"/>
    <p:sldLayoutId id="2147483657" r:id="rId6"/>
  </p:sldLayoutIdLst>
  <p:transition>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8.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19.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20.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 Id="rId3" Type="http://schemas.openxmlformats.org/officeDocument/2006/relationships/hyperlink" Target="https://github.com/mitrapiya25/SF-Crime-Analysi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data.sfgov.org/Public-Safety/-Change-Notice-Police-Department-Incidents/tmnf-yvry"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tiff"/><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png"/><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Shape 61"/>
          <p:cNvSpPr txBox="1">
            <a:spLocks noGrp="1"/>
          </p:cNvSpPr>
          <p:nvPr>
            <p:ph type="ctrTitle"/>
          </p:nvPr>
        </p:nvSpPr>
        <p:spPr>
          <a:xfrm>
            <a:off x="996629" y="2003888"/>
            <a:ext cx="5829683" cy="1159800"/>
          </a:xfrm>
          <a:prstGeom prst="rect">
            <a:avLst/>
          </a:prstGeom>
        </p:spPr>
        <p:txBody>
          <a:bodyPr spcFirstLastPara="1" wrap="square" lIns="91425" tIns="91425" rIns="91425" bIns="91425" anchor="b" anchorCtr="0">
            <a:noAutofit/>
          </a:bodyPr>
          <a:lstStyle/>
          <a:p>
            <a:pPr lvl="0"/>
            <a:r>
              <a:rPr lang="en-US" dirty="0"/>
              <a:t>Analysis of Crime Incident</a:t>
            </a:r>
            <a:r>
              <a:rPr lang="en" dirty="0"/>
              <a:t> </a:t>
            </a:r>
            <a:r>
              <a:rPr lang="en-US" dirty="0"/>
              <a:t>from SFPD Reporting</a:t>
            </a:r>
            <a:r>
              <a:rPr lang="en-US" b="0" dirty="0"/>
              <a:t> </a:t>
            </a:r>
            <a:endParaRPr dirty="0"/>
          </a:p>
        </p:txBody>
      </p:sp>
      <p:grpSp>
        <p:nvGrpSpPr>
          <p:cNvPr id="16" name="Shape 621">
            <a:extLst>
              <a:ext uri="{FF2B5EF4-FFF2-40B4-BE49-F238E27FC236}">
                <a16:creationId xmlns:a16="http://schemas.microsoft.com/office/drawing/2014/main" xmlns="" id="{4EEAA157-AA96-BA4F-8ADC-850476BAC5C2}"/>
              </a:ext>
            </a:extLst>
          </p:cNvPr>
          <p:cNvGrpSpPr/>
          <p:nvPr/>
        </p:nvGrpSpPr>
        <p:grpSpPr>
          <a:xfrm>
            <a:off x="1205485" y="3520118"/>
            <a:ext cx="353136" cy="313738"/>
            <a:chOff x="5292575" y="3681900"/>
            <a:chExt cx="420150" cy="373275"/>
          </a:xfrm>
        </p:grpSpPr>
        <p:sp>
          <p:nvSpPr>
            <p:cNvPr id="17" name="Shape 622">
              <a:extLst>
                <a:ext uri="{FF2B5EF4-FFF2-40B4-BE49-F238E27FC236}">
                  <a16:creationId xmlns:a16="http://schemas.microsoft.com/office/drawing/2014/main" xmlns="" id="{80414D94-101F-9C41-AC2D-7A0028B873FC}"/>
                </a:ext>
              </a:extLst>
            </p:cNvPr>
            <p:cNvSpPr/>
            <p:nvPr/>
          </p:nvSpPr>
          <p:spPr>
            <a:xfrm>
              <a:off x="5292575" y="3706875"/>
              <a:ext cx="420150" cy="266700"/>
            </a:xfrm>
            <a:custGeom>
              <a:avLst/>
              <a:gdLst/>
              <a:ahLst/>
              <a:cxnLst/>
              <a:rect l="0" t="0" r="0" b="0"/>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 name="Shape 623">
              <a:extLst>
                <a:ext uri="{FF2B5EF4-FFF2-40B4-BE49-F238E27FC236}">
                  <a16:creationId xmlns:a16="http://schemas.microsoft.com/office/drawing/2014/main" xmlns="" id="{3BBE3171-A895-AC49-91B2-89AF18992043}"/>
                </a:ext>
              </a:extLst>
            </p:cNvPr>
            <p:cNvSpPr/>
            <p:nvPr/>
          </p:nvSpPr>
          <p:spPr>
            <a:xfrm>
              <a:off x="5490475" y="3681900"/>
              <a:ext cx="24375" cy="25000"/>
            </a:xfrm>
            <a:custGeom>
              <a:avLst/>
              <a:gdLst/>
              <a:ahLst/>
              <a:cxnLst/>
              <a:rect l="0" t="0" r="0" b="0"/>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 name="Shape 624">
              <a:extLst>
                <a:ext uri="{FF2B5EF4-FFF2-40B4-BE49-F238E27FC236}">
                  <a16:creationId xmlns:a16="http://schemas.microsoft.com/office/drawing/2014/main" xmlns="" id="{1B5BB52D-27D4-2F4C-81E3-533F46B711A9}"/>
                </a:ext>
              </a:extLst>
            </p:cNvPr>
            <p:cNvSpPr/>
            <p:nvPr/>
          </p:nvSpPr>
          <p:spPr>
            <a:xfrm>
              <a:off x="5358350" y="3973550"/>
              <a:ext cx="60900" cy="81625"/>
            </a:xfrm>
            <a:custGeom>
              <a:avLst/>
              <a:gdLst/>
              <a:ahLst/>
              <a:cxnLst/>
              <a:rect l="0" t="0" r="0" b="0"/>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625">
              <a:extLst>
                <a:ext uri="{FF2B5EF4-FFF2-40B4-BE49-F238E27FC236}">
                  <a16:creationId xmlns:a16="http://schemas.microsoft.com/office/drawing/2014/main" xmlns="" id="{27955469-99CC-1C4A-9DB1-922A83B3FE86}"/>
                </a:ext>
              </a:extLst>
            </p:cNvPr>
            <p:cNvSpPr/>
            <p:nvPr/>
          </p:nvSpPr>
          <p:spPr>
            <a:xfrm>
              <a:off x="5586050" y="3973550"/>
              <a:ext cx="60925" cy="81625"/>
            </a:xfrm>
            <a:custGeom>
              <a:avLst/>
              <a:gdLst/>
              <a:ahLst/>
              <a:cxnLst/>
              <a:rect l="0" t="0" r="0" b="0"/>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626">
              <a:extLst>
                <a:ext uri="{FF2B5EF4-FFF2-40B4-BE49-F238E27FC236}">
                  <a16:creationId xmlns:a16="http://schemas.microsoft.com/office/drawing/2014/main" xmlns="" id="{C0F7D36E-4299-EA42-A026-EA9737E7B3A5}"/>
                </a:ext>
              </a:extLst>
            </p:cNvPr>
            <p:cNvSpPr/>
            <p:nvPr/>
          </p:nvSpPr>
          <p:spPr>
            <a:xfrm>
              <a:off x="5316925" y="3731225"/>
              <a:ext cx="371450" cy="218000"/>
            </a:xfrm>
            <a:custGeom>
              <a:avLst/>
              <a:gdLst/>
              <a:ahLst/>
              <a:cxnLst/>
              <a:rect l="0" t="0" r="0" b="0"/>
              <a:pathLst>
                <a:path w="14858" h="8720" fill="none" extrusionOk="0">
                  <a:moveTo>
                    <a:pt x="1" y="0"/>
                  </a:moveTo>
                  <a:lnTo>
                    <a:pt x="1" y="8719"/>
                  </a:lnTo>
                  <a:lnTo>
                    <a:pt x="14857" y="8719"/>
                  </a:lnTo>
                  <a:lnTo>
                    <a:pt x="14857" y="0"/>
                  </a:lnTo>
                  <a:lnTo>
                    <a:pt x="1"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627">
              <a:extLst>
                <a:ext uri="{FF2B5EF4-FFF2-40B4-BE49-F238E27FC236}">
                  <a16:creationId xmlns:a16="http://schemas.microsoft.com/office/drawing/2014/main" xmlns="" id="{05F69961-8B48-E04B-B60E-6BBDD95B1493}"/>
                </a:ext>
              </a:extLst>
            </p:cNvPr>
            <p:cNvSpPr/>
            <p:nvPr/>
          </p:nvSpPr>
          <p:spPr>
            <a:xfrm>
              <a:off x="5380250" y="3784800"/>
              <a:ext cx="230200" cy="115725"/>
            </a:xfrm>
            <a:custGeom>
              <a:avLst/>
              <a:gdLst/>
              <a:ahLst/>
              <a:cxnLst/>
              <a:rect l="0" t="0" r="0" b="0"/>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628">
              <a:extLst>
                <a:ext uri="{FF2B5EF4-FFF2-40B4-BE49-F238E27FC236}">
                  <a16:creationId xmlns:a16="http://schemas.microsoft.com/office/drawing/2014/main" xmlns="" id="{4F5F09DF-16C9-A542-B8D6-274EE757ABAF}"/>
                </a:ext>
              </a:extLst>
            </p:cNvPr>
            <p:cNvSpPr/>
            <p:nvPr/>
          </p:nvSpPr>
          <p:spPr>
            <a:xfrm>
              <a:off x="5547700" y="3779925"/>
              <a:ext cx="68825" cy="68825"/>
            </a:xfrm>
            <a:custGeom>
              <a:avLst/>
              <a:gdLst/>
              <a:ahLst/>
              <a:cxnLst/>
              <a:rect l="0" t="0" r="0" b="0"/>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27" name="Picture 26">
            <a:extLst>
              <a:ext uri="{FF2B5EF4-FFF2-40B4-BE49-F238E27FC236}">
                <a16:creationId xmlns:a16="http://schemas.microsoft.com/office/drawing/2014/main" xmlns="" id="{228CC49B-3A94-3740-9BB0-B9DAD12C17BD}"/>
              </a:ext>
            </a:extLst>
          </p:cNvPr>
          <p:cNvPicPr>
            <a:picLocks noChangeAspect="1"/>
          </p:cNvPicPr>
          <p:nvPr/>
        </p:nvPicPr>
        <p:blipFill rotWithShape="1">
          <a:blip/>
          <a:srcRect r="28970"/>
          <a:stretch/>
        </p:blipFill>
        <p:spPr>
          <a:xfrm>
            <a:off x="545469" y="357262"/>
            <a:ext cx="1342891" cy="1381636"/>
          </a:xfrm>
          <a:prstGeom prst="ellipse">
            <a:avLst/>
          </a:prstGeom>
          <a:effectLst>
            <a:outerShdw blurRad="50800" dist="50800" dir="5400000" algn="ctr" rotWithShape="0">
              <a:srgbClr val="FFC000"/>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a:t>Yearly Trend </a:t>
            </a:r>
            <a:endParaRPr dirty="0"/>
          </a:p>
        </p:txBody>
      </p:sp>
      <p:cxnSp>
        <p:nvCxnSpPr>
          <p:cNvPr id="93" name="Shape 93"/>
          <p:cNvCxnSpPr/>
          <p:nvPr/>
        </p:nvCxnSpPr>
        <p:spPr>
          <a:xfrm>
            <a:off x="4846320" y="544889"/>
            <a:ext cx="4297580" cy="3751"/>
          </a:xfrm>
          <a:prstGeom prst="straightConnector1">
            <a:avLst/>
          </a:prstGeom>
          <a:noFill/>
          <a:ln w="9525" cap="flat" cmpd="sng">
            <a:solidFill>
              <a:srgbClr val="CCCCCC"/>
            </a:solidFill>
            <a:prstDash val="solid"/>
            <a:round/>
            <a:headEnd type="none" w="med" len="med"/>
            <a:tailEnd type="none" w="med" len="med"/>
          </a:ln>
        </p:spPr>
      </p:cxnSp>
      <p:sp>
        <p:nvSpPr>
          <p:cNvPr id="15" name="Shape 169">
            <a:extLst>
              <a:ext uri="{FF2B5EF4-FFF2-40B4-BE49-F238E27FC236}">
                <a16:creationId xmlns:a16="http://schemas.microsoft.com/office/drawing/2014/main" xmlns="" id="{3954410B-AC9A-7142-AF08-6FE722DCD995}"/>
              </a:ext>
            </a:extLst>
          </p:cNvPr>
          <p:cNvSpPr/>
          <p:nvPr/>
        </p:nvSpPr>
        <p:spPr>
          <a:xfrm>
            <a:off x="2377468" y="153540"/>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2746" y="420516"/>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9" name="Shape 367">
            <a:extLst>
              <a:ext uri="{FF2B5EF4-FFF2-40B4-BE49-F238E27FC236}">
                <a16:creationId xmlns:a16="http://schemas.microsoft.com/office/drawing/2014/main" xmlns="" id="{03C16B21-49FC-AA41-A7F2-C3F2251EC382}"/>
              </a:ext>
            </a:extLst>
          </p:cNvPr>
          <p:cNvSpPr txBox="1">
            <a:spLocks/>
          </p:cNvSpPr>
          <p:nvPr/>
        </p:nvSpPr>
        <p:spPr>
          <a:xfrm>
            <a:off x="308236" y="1510875"/>
            <a:ext cx="1669154" cy="150664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a:t>I will input analysis.</a:t>
            </a:r>
          </a:p>
        </p:txBody>
      </p:sp>
      <p:pic>
        <p:nvPicPr>
          <p:cNvPr id="7" name="Picture 6">
            <a:extLst>
              <a:ext uri="{FF2B5EF4-FFF2-40B4-BE49-F238E27FC236}">
                <a16:creationId xmlns:a16="http://schemas.microsoft.com/office/drawing/2014/main" xmlns="" id="{96C8E5DD-5E2E-5544-8314-5623302F91EF}"/>
              </a:ext>
            </a:extLst>
          </p:cNvPr>
          <p:cNvPicPr>
            <a:picLocks noChangeAspect="1"/>
          </p:cNvPicPr>
          <p:nvPr/>
        </p:nvPicPr>
        <p:blipFill>
          <a:blip r:embed="rId3"/>
          <a:stretch>
            <a:fillRect/>
          </a:stretch>
        </p:blipFill>
        <p:spPr>
          <a:xfrm>
            <a:off x="394586" y="1040158"/>
            <a:ext cx="6840603" cy="3954723"/>
          </a:xfrm>
          <a:prstGeom prst="rect">
            <a:avLst/>
          </a:prstGeom>
        </p:spPr>
      </p:pic>
      <p:pic>
        <p:nvPicPr>
          <p:cNvPr id="20" name="Picture 19">
            <a:extLst>
              <a:ext uri="{FF2B5EF4-FFF2-40B4-BE49-F238E27FC236}">
                <a16:creationId xmlns:a16="http://schemas.microsoft.com/office/drawing/2014/main" xmlns="" id="{CC6BD678-CCF3-CA46-A2F5-A7E5E9924C70}"/>
              </a:ext>
            </a:extLst>
          </p:cNvPr>
          <p:cNvPicPr>
            <a:picLocks noChangeAspect="1"/>
          </p:cNvPicPr>
          <p:nvPr/>
        </p:nvPicPr>
        <p:blipFill>
          <a:blip r:embed="rId4"/>
          <a:stretch>
            <a:fillRect/>
          </a:stretch>
        </p:blipFill>
        <p:spPr>
          <a:xfrm>
            <a:off x="4171950" y="1291602"/>
            <a:ext cx="1211580" cy="2669948"/>
          </a:xfrm>
          <a:prstGeom prst="rect">
            <a:avLst/>
          </a:prstGeom>
        </p:spPr>
      </p:pic>
      <p:pic>
        <p:nvPicPr>
          <p:cNvPr id="22" name="Picture 21">
            <a:extLst>
              <a:ext uri="{FF2B5EF4-FFF2-40B4-BE49-F238E27FC236}">
                <a16:creationId xmlns:a16="http://schemas.microsoft.com/office/drawing/2014/main" xmlns="" id="{483F984B-B132-7D4A-8C0A-114D4B7120FA}"/>
              </a:ext>
            </a:extLst>
          </p:cNvPr>
          <p:cNvPicPr>
            <a:picLocks noChangeAspect="1"/>
          </p:cNvPicPr>
          <p:nvPr/>
        </p:nvPicPr>
        <p:blipFill>
          <a:blip r:embed="rId5"/>
          <a:stretch>
            <a:fillRect/>
          </a:stretch>
        </p:blipFill>
        <p:spPr>
          <a:xfrm>
            <a:off x="5659430" y="1291602"/>
            <a:ext cx="1151683" cy="2664247"/>
          </a:xfrm>
          <a:prstGeom prst="rect">
            <a:avLst/>
          </a:prstGeom>
        </p:spPr>
      </p:pic>
      <p:sp>
        <p:nvSpPr>
          <p:cNvPr id="23" name="Rectangle 22">
            <a:extLst>
              <a:ext uri="{FF2B5EF4-FFF2-40B4-BE49-F238E27FC236}">
                <a16:creationId xmlns:a16="http://schemas.microsoft.com/office/drawing/2014/main" xmlns="" id="{B52BDCE5-1F40-4642-95E3-0816B57B75BE}"/>
              </a:ext>
            </a:extLst>
          </p:cNvPr>
          <p:cNvSpPr/>
          <p:nvPr/>
        </p:nvSpPr>
        <p:spPr>
          <a:xfrm>
            <a:off x="4662343" y="1341597"/>
            <a:ext cx="550151" cy="338555"/>
          </a:xfrm>
          <a:prstGeom prst="rect">
            <a:avLst/>
          </a:prstGeom>
        </p:spPr>
        <p:txBody>
          <a:bodyPr wrap="none">
            <a:spAutoFit/>
          </a:bodyPr>
          <a:lstStyle/>
          <a:p>
            <a:r>
              <a:rPr lang="en-US" b="1" dirty="0">
                <a:latin typeface="Quattrocento Sans"/>
              </a:rPr>
              <a:t>2016</a:t>
            </a:r>
            <a:endParaRPr lang="en-US" b="1" dirty="0">
              <a:latin typeface="Quattrocento Sans"/>
              <a:sym typeface="Quattrocento Sans"/>
            </a:endParaRPr>
          </a:p>
        </p:txBody>
      </p:sp>
      <p:sp>
        <p:nvSpPr>
          <p:cNvPr id="24" name="Rectangle 23">
            <a:extLst>
              <a:ext uri="{FF2B5EF4-FFF2-40B4-BE49-F238E27FC236}">
                <a16:creationId xmlns:a16="http://schemas.microsoft.com/office/drawing/2014/main" xmlns="" id="{E129F7C5-AE2B-664B-B83D-113527261F0A}"/>
              </a:ext>
            </a:extLst>
          </p:cNvPr>
          <p:cNvSpPr/>
          <p:nvPr/>
        </p:nvSpPr>
        <p:spPr>
          <a:xfrm flipH="1">
            <a:off x="6123234" y="1396574"/>
            <a:ext cx="622805" cy="307777"/>
          </a:xfrm>
          <a:prstGeom prst="rect">
            <a:avLst/>
          </a:prstGeom>
        </p:spPr>
        <p:txBody>
          <a:bodyPr wrap="square">
            <a:spAutoFit/>
          </a:bodyPr>
          <a:lstStyle/>
          <a:p>
            <a:r>
              <a:rPr lang="en-US" b="1" dirty="0">
                <a:latin typeface="Quattrocento Sans"/>
              </a:rPr>
              <a:t>2017</a:t>
            </a:r>
            <a:endParaRPr lang="en-US" b="1" dirty="0">
              <a:latin typeface="Quattrocento Sans"/>
              <a:sym typeface="Quattrocento Sans"/>
            </a:endParaRPr>
          </a:p>
        </p:txBody>
      </p:sp>
      <p:sp>
        <p:nvSpPr>
          <p:cNvPr id="25" name="Rectangle 24">
            <a:extLst>
              <a:ext uri="{FF2B5EF4-FFF2-40B4-BE49-F238E27FC236}">
                <a16:creationId xmlns:a16="http://schemas.microsoft.com/office/drawing/2014/main" xmlns="" id="{48B60C58-CBEC-B241-B63B-8E46CF81CA0E}"/>
              </a:ext>
            </a:extLst>
          </p:cNvPr>
          <p:cNvSpPr/>
          <p:nvPr/>
        </p:nvSpPr>
        <p:spPr>
          <a:xfrm>
            <a:off x="1050804" y="1320582"/>
            <a:ext cx="550151" cy="307777"/>
          </a:xfrm>
          <a:prstGeom prst="rect">
            <a:avLst/>
          </a:prstGeom>
        </p:spPr>
        <p:txBody>
          <a:bodyPr wrap="none">
            <a:spAutoFit/>
          </a:bodyPr>
          <a:lstStyle/>
          <a:p>
            <a:r>
              <a:rPr lang="en-US" b="1" dirty="0">
                <a:latin typeface="Quattrocento Sans"/>
              </a:rPr>
              <a:t>2011</a:t>
            </a:r>
            <a:endParaRPr lang="en-US" b="1" dirty="0">
              <a:latin typeface="Quattrocento Sans"/>
              <a:sym typeface="Quattrocento Sans"/>
            </a:endParaRPr>
          </a:p>
        </p:txBody>
      </p:sp>
    </p:spTree>
    <p:extLst>
      <p:ext uri="{BB962C8B-B14F-4D97-AF65-F5344CB8AC3E}">
        <p14:creationId xmlns:p14="http://schemas.microsoft.com/office/powerpoint/2010/main" val="1675498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a:t>Yearly Trend </a:t>
            </a:r>
            <a:endParaRPr dirty="0"/>
          </a:p>
        </p:txBody>
      </p:sp>
      <p:cxnSp>
        <p:nvCxnSpPr>
          <p:cNvPr id="93" name="Shape 93"/>
          <p:cNvCxnSpPr/>
          <p:nvPr/>
        </p:nvCxnSpPr>
        <p:spPr>
          <a:xfrm>
            <a:off x="4846320" y="544889"/>
            <a:ext cx="4297580" cy="3751"/>
          </a:xfrm>
          <a:prstGeom prst="straightConnector1">
            <a:avLst/>
          </a:prstGeom>
          <a:noFill/>
          <a:ln w="9525" cap="flat" cmpd="sng">
            <a:solidFill>
              <a:srgbClr val="CCCCCC"/>
            </a:solidFill>
            <a:prstDash val="solid"/>
            <a:round/>
            <a:headEnd type="none" w="med" len="med"/>
            <a:tailEnd type="none" w="med" len="med"/>
          </a:ln>
        </p:spPr>
      </p:cxnSp>
      <p:sp>
        <p:nvSpPr>
          <p:cNvPr id="15" name="Shape 169">
            <a:extLst>
              <a:ext uri="{FF2B5EF4-FFF2-40B4-BE49-F238E27FC236}">
                <a16:creationId xmlns:a16="http://schemas.microsoft.com/office/drawing/2014/main" xmlns="" id="{3954410B-AC9A-7142-AF08-6FE722DCD995}"/>
              </a:ext>
            </a:extLst>
          </p:cNvPr>
          <p:cNvSpPr/>
          <p:nvPr/>
        </p:nvSpPr>
        <p:spPr>
          <a:xfrm>
            <a:off x="2377468" y="153540"/>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2746" y="420516"/>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9" name="Shape 367">
            <a:extLst>
              <a:ext uri="{FF2B5EF4-FFF2-40B4-BE49-F238E27FC236}">
                <a16:creationId xmlns:a16="http://schemas.microsoft.com/office/drawing/2014/main" xmlns="" id="{03C16B21-49FC-AA41-A7F2-C3F2251EC382}"/>
              </a:ext>
            </a:extLst>
          </p:cNvPr>
          <p:cNvSpPr txBox="1">
            <a:spLocks/>
          </p:cNvSpPr>
          <p:nvPr/>
        </p:nvSpPr>
        <p:spPr>
          <a:xfrm>
            <a:off x="4343026" y="1165866"/>
            <a:ext cx="1669154" cy="1506645"/>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dirty="0"/>
              <a:t>I will input analysis.</a:t>
            </a:r>
          </a:p>
        </p:txBody>
      </p:sp>
      <p:pic>
        <p:nvPicPr>
          <p:cNvPr id="5" name="Picture 4">
            <a:extLst>
              <a:ext uri="{FF2B5EF4-FFF2-40B4-BE49-F238E27FC236}">
                <a16:creationId xmlns:a16="http://schemas.microsoft.com/office/drawing/2014/main" xmlns="" id="{A86AA7C6-6B42-C441-AC31-460848AFC8C3}"/>
              </a:ext>
            </a:extLst>
          </p:cNvPr>
          <p:cNvPicPr>
            <a:picLocks noChangeAspect="1"/>
          </p:cNvPicPr>
          <p:nvPr/>
        </p:nvPicPr>
        <p:blipFill>
          <a:blip r:embed="rId3"/>
          <a:stretch>
            <a:fillRect/>
          </a:stretch>
        </p:blipFill>
        <p:spPr>
          <a:xfrm>
            <a:off x="1348768" y="1165866"/>
            <a:ext cx="6303047" cy="3678840"/>
          </a:xfrm>
          <a:prstGeom prst="rect">
            <a:avLst/>
          </a:prstGeom>
        </p:spPr>
      </p:pic>
    </p:spTree>
    <p:extLst>
      <p:ext uri="{BB962C8B-B14F-4D97-AF65-F5344CB8AC3E}">
        <p14:creationId xmlns:p14="http://schemas.microsoft.com/office/powerpoint/2010/main" val="5184835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a:t>Yearly Trend </a:t>
            </a:r>
            <a:endParaRPr dirty="0"/>
          </a:p>
        </p:txBody>
      </p:sp>
      <p:cxnSp>
        <p:nvCxnSpPr>
          <p:cNvPr id="93" name="Shape 93"/>
          <p:cNvCxnSpPr/>
          <p:nvPr/>
        </p:nvCxnSpPr>
        <p:spPr>
          <a:xfrm>
            <a:off x="4815840" y="544889"/>
            <a:ext cx="4328060" cy="3751"/>
          </a:xfrm>
          <a:prstGeom prst="straightConnector1">
            <a:avLst/>
          </a:prstGeom>
          <a:noFill/>
          <a:ln w="9525" cap="flat" cmpd="sng">
            <a:solidFill>
              <a:srgbClr val="CCCCCC"/>
            </a:solidFill>
            <a:prstDash val="solid"/>
            <a:round/>
            <a:headEnd type="none" w="med" len="med"/>
            <a:tailEnd type="none" w="med" len="med"/>
          </a:ln>
        </p:spPr>
      </p:cxnSp>
      <p:sp>
        <p:nvSpPr>
          <p:cNvPr id="15" name="Shape 169">
            <a:extLst>
              <a:ext uri="{FF2B5EF4-FFF2-40B4-BE49-F238E27FC236}">
                <a16:creationId xmlns:a16="http://schemas.microsoft.com/office/drawing/2014/main" xmlns="" id="{3954410B-AC9A-7142-AF08-6FE722DCD995}"/>
              </a:ext>
            </a:extLst>
          </p:cNvPr>
          <p:cNvSpPr/>
          <p:nvPr/>
        </p:nvSpPr>
        <p:spPr>
          <a:xfrm>
            <a:off x="2377468" y="153540"/>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2746" y="420516"/>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18" name="Content Placeholder 5">
            <a:extLst>
              <a:ext uri="{FF2B5EF4-FFF2-40B4-BE49-F238E27FC236}">
                <a16:creationId xmlns:a16="http://schemas.microsoft.com/office/drawing/2014/main" xmlns="" id="{943975F3-3668-F246-AC95-5D4068BC06B7}"/>
              </a:ext>
            </a:extLst>
          </p:cNvPr>
          <p:cNvPicPr>
            <a:picLocks noChangeAspect="1"/>
          </p:cNvPicPr>
          <p:nvPr/>
        </p:nvPicPr>
        <p:blipFill>
          <a:blip r:embed="rId3"/>
          <a:stretch>
            <a:fillRect/>
          </a:stretch>
        </p:blipFill>
        <p:spPr>
          <a:xfrm>
            <a:off x="1280981" y="1164996"/>
            <a:ext cx="6297110" cy="3733695"/>
          </a:xfrm>
          <a:prstGeom prst="rect">
            <a:avLst/>
          </a:prstGeom>
          <a:noFill/>
          <a:ln>
            <a:noFill/>
          </a:ln>
        </p:spPr>
      </p:pic>
    </p:spTree>
    <p:extLst>
      <p:ext uri="{BB962C8B-B14F-4D97-AF65-F5344CB8AC3E}">
        <p14:creationId xmlns:p14="http://schemas.microsoft.com/office/powerpoint/2010/main" val="38963041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smtClean="0"/>
              <a:t>Unresolved Crimes </a:t>
            </a:r>
            <a:r>
              <a:rPr lang="en-US" dirty="0"/>
              <a:t>: </a:t>
            </a:r>
            <a:r>
              <a:rPr lang="en-US" dirty="0" smtClean="0"/>
              <a:t>2018</a:t>
            </a:r>
            <a:endParaRPr dirty="0"/>
          </a:p>
        </p:txBody>
      </p:sp>
      <p:cxnSp>
        <p:nvCxnSpPr>
          <p:cNvPr id="93" name="Shape 93"/>
          <p:cNvCxnSpPr/>
          <p:nvPr/>
        </p:nvCxnSpPr>
        <p:spPr>
          <a:xfrm>
            <a:off x="6136640" y="544889"/>
            <a:ext cx="3007260" cy="3751"/>
          </a:xfrm>
          <a:prstGeom prst="straightConnector1">
            <a:avLst/>
          </a:prstGeom>
          <a:noFill/>
          <a:ln w="9525" cap="flat" cmpd="sng">
            <a:solidFill>
              <a:srgbClr val="CCCCCC"/>
            </a:solidFill>
            <a:prstDash val="solid"/>
            <a:round/>
            <a:headEnd type="none" w="med" len="med"/>
            <a:tailEnd type="none" w="med" len="med"/>
          </a:ln>
        </p:spPr>
      </p:cxnSp>
      <p:sp>
        <p:nvSpPr>
          <p:cNvPr id="15" name="Shape 169">
            <a:extLst>
              <a:ext uri="{FF2B5EF4-FFF2-40B4-BE49-F238E27FC236}">
                <a16:creationId xmlns:a16="http://schemas.microsoft.com/office/drawing/2014/main" xmlns="" id="{3954410B-AC9A-7142-AF08-6FE722DCD995}"/>
              </a:ext>
            </a:extLst>
          </p:cNvPr>
          <p:cNvSpPr/>
          <p:nvPr/>
        </p:nvSpPr>
        <p:spPr>
          <a:xfrm>
            <a:off x="2377468" y="153540"/>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2746" y="420516"/>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2" name="Picture 1"/>
          <p:cNvPicPr>
            <a:picLocks noChangeAspect="1"/>
          </p:cNvPicPr>
          <p:nvPr/>
        </p:nvPicPr>
        <p:blipFill>
          <a:blip r:embed="rId3"/>
          <a:stretch>
            <a:fillRect/>
          </a:stretch>
        </p:blipFill>
        <p:spPr>
          <a:xfrm>
            <a:off x="416560" y="1210716"/>
            <a:ext cx="8307031" cy="3932784"/>
          </a:xfrm>
          <a:prstGeom prst="rect">
            <a:avLst/>
          </a:prstGeom>
        </p:spPr>
      </p:pic>
    </p:spTree>
    <p:extLst>
      <p:ext uri="{BB962C8B-B14F-4D97-AF65-F5344CB8AC3E}">
        <p14:creationId xmlns:p14="http://schemas.microsoft.com/office/powerpoint/2010/main" val="1755970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smtClean="0"/>
              <a:t>Unresolved-Arson Crimes : 2018</a:t>
            </a:r>
            <a:r>
              <a:rPr lang="en-US" dirty="0" smtClean="0"/>
              <a:t> </a:t>
            </a:r>
            <a:endParaRPr dirty="0"/>
          </a:p>
        </p:txBody>
      </p:sp>
      <p:cxnSp>
        <p:nvCxnSpPr>
          <p:cNvPr id="93" name="Shape 93"/>
          <p:cNvCxnSpPr/>
          <p:nvPr/>
        </p:nvCxnSpPr>
        <p:spPr>
          <a:xfrm>
            <a:off x="6908800" y="544889"/>
            <a:ext cx="2235100" cy="3751"/>
          </a:xfrm>
          <a:prstGeom prst="straightConnector1">
            <a:avLst/>
          </a:prstGeom>
          <a:noFill/>
          <a:ln w="9525" cap="flat" cmpd="sng">
            <a:solidFill>
              <a:srgbClr val="CCCCCC"/>
            </a:solidFill>
            <a:prstDash val="solid"/>
            <a:round/>
            <a:headEnd type="none" w="med" len="med"/>
            <a:tailEnd type="none" w="med" len="med"/>
          </a:ln>
        </p:spPr>
      </p:cxnSp>
      <p:sp>
        <p:nvSpPr>
          <p:cNvPr id="15" name="Shape 169">
            <a:extLst>
              <a:ext uri="{FF2B5EF4-FFF2-40B4-BE49-F238E27FC236}">
                <a16:creationId xmlns:a16="http://schemas.microsoft.com/office/drawing/2014/main" xmlns="" id="{3954410B-AC9A-7142-AF08-6FE722DCD995}"/>
              </a:ext>
            </a:extLst>
          </p:cNvPr>
          <p:cNvSpPr/>
          <p:nvPr/>
        </p:nvSpPr>
        <p:spPr>
          <a:xfrm>
            <a:off x="2377468" y="153540"/>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2746" y="420516"/>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17" name="Picture 16"/>
          <p:cNvPicPr>
            <a:picLocks noChangeAspect="1"/>
          </p:cNvPicPr>
          <p:nvPr/>
        </p:nvPicPr>
        <p:blipFill>
          <a:blip r:embed="rId3"/>
          <a:stretch>
            <a:fillRect/>
          </a:stretch>
        </p:blipFill>
        <p:spPr>
          <a:xfrm>
            <a:off x="981350" y="1338840"/>
            <a:ext cx="6831690" cy="3629457"/>
          </a:xfrm>
          <a:prstGeom prst="rect">
            <a:avLst/>
          </a:prstGeom>
        </p:spPr>
      </p:pic>
    </p:spTree>
    <p:extLst>
      <p:ext uri="{BB962C8B-B14F-4D97-AF65-F5344CB8AC3E}">
        <p14:creationId xmlns:p14="http://schemas.microsoft.com/office/powerpoint/2010/main" val="11539985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smtClean="0"/>
              <a:t>Vehicle Theft - 2018 </a:t>
            </a:r>
            <a:endParaRPr dirty="0"/>
          </a:p>
        </p:txBody>
      </p:sp>
      <p:cxnSp>
        <p:nvCxnSpPr>
          <p:cNvPr id="93" name="Shape 93"/>
          <p:cNvCxnSpPr/>
          <p:nvPr/>
        </p:nvCxnSpPr>
        <p:spPr>
          <a:xfrm>
            <a:off x="5648960" y="544889"/>
            <a:ext cx="3494940" cy="3751"/>
          </a:xfrm>
          <a:prstGeom prst="straightConnector1">
            <a:avLst/>
          </a:prstGeom>
          <a:noFill/>
          <a:ln w="9525" cap="flat" cmpd="sng">
            <a:solidFill>
              <a:srgbClr val="CCCCCC"/>
            </a:solidFill>
            <a:prstDash val="solid"/>
            <a:round/>
            <a:headEnd type="none" w="med" len="med"/>
            <a:tailEnd type="none" w="med" len="med"/>
          </a:ln>
        </p:spPr>
      </p:cxnSp>
      <p:sp>
        <p:nvSpPr>
          <p:cNvPr id="15" name="Shape 169">
            <a:extLst>
              <a:ext uri="{FF2B5EF4-FFF2-40B4-BE49-F238E27FC236}">
                <a16:creationId xmlns:a16="http://schemas.microsoft.com/office/drawing/2014/main" xmlns="" id="{3954410B-AC9A-7142-AF08-6FE722DCD995}"/>
              </a:ext>
            </a:extLst>
          </p:cNvPr>
          <p:cNvSpPr/>
          <p:nvPr/>
        </p:nvSpPr>
        <p:spPr>
          <a:xfrm>
            <a:off x="2377468" y="153540"/>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2746" y="420516"/>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16" name="Picture 15"/>
          <p:cNvPicPr>
            <a:picLocks noChangeAspect="1"/>
          </p:cNvPicPr>
          <p:nvPr/>
        </p:nvPicPr>
        <p:blipFill>
          <a:blip r:embed="rId3"/>
          <a:stretch>
            <a:fillRect/>
          </a:stretch>
        </p:blipFill>
        <p:spPr>
          <a:xfrm>
            <a:off x="1205100" y="1162874"/>
            <a:ext cx="6540902" cy="3845405"/>
          </a:xfrm>
          <a:prstGeom prst="rect">
            <a:avLst/>
          </a:prstGeom>
        </p:spPr>
      </p:pic>
    </p:spTree>
    <p:extLst>
      <p:ext uri="{BB962C8B-B14F-4D97-AF65-F5344CB8AC3E}">
        <p14:creationId xmlns:p14="http://schemas.microsoft.com/office/powerpoint/2010/main" val="13124734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1689860" y="922668"/>
            <a:ext cx="3878400" cy="435600"/>
          </a:xfrm>
          <a:prstGeom prst="rect">
            <a:avLst/>
          </a:prstGeom>
        </p:spPr>
        <p:txBody>
          <a:bodyPr spcFirstLastPara="1" wrap="square" lIns="91425" tIns="91425" rIns="91425" bIns="91425" anchor="ctr" anchorCtr="0">
            <a:noAutofit/>
          </a:bodyPr>
          <a:lstStyle/>
          <a:p>
            <a:pPr lvl="0"/>
            <a:r>
              <a:rPr lang="en-US" dirty="0"/>
              <a:t>Discussion</a:t>
            </a:r>
            <a:endParaRPr dirty="0">
              <a:highlight>
                <a:srgbClr val="FFCD00"/>
              </a:highlight>
            </a:endParaRPr>
          </a:p>
        </p:txBody>
      </p:sp>
      <p:sp>
        <p:nvSpPr>
          <p:cNvPr id="111" name="Shape 111"/>
          <p:cNvSpPr txBox="1">
            <a:spLocks noGrp="1"/>
          </p:cNvSpPr>
          <p:nvPr>
            <p:ph type="body" idx="1"/>
          </p:nvPr>
        </p:nvSpPr>
        <p:spPr>
          <a:xfrm>
            <a:off x="1381250" y="1616469"/>
            <a:ext cx="6809700" cy="3352137"/>
          </a:xfrm>
          <a:prstGeom prst="rect">
            <a:avLst/>
          </a:prstGeom>
        </p:spPr>
        <p:txBody>
          <a:bodyPr spcFirstLastPara="1" wrap="square" lIns="91425" tIns="91425" rIns="91425" bIns="91425" anchor="t" anchorCtr="0">
            <a:noAutofit/>
          </a:bodyPr>
          <a:lstStyle/>
          <a:p>
            <a:r>
              <a:rPr lang="en-US" b="1" dirty="0"/>
              <a:t>Safety levels</a:t>
            </a:r>
            <a:r>
              <a:rPr lang="en-US" dirty="0"/>
              <a:t>: Most dangerous districts are Southern, Northern, and Central.</a:t>
            </a:r>
          </a:p>
          <a:p>
            <a:r>
              <a:rPr lang="en-US" b="1" dirty="0"/>
              <a:t>Most prevalent crime: </a:t>
            </a:r>
            <a:r>
              <a:rPr lang="en-US" dirty="0"/>
              <a:t>Larceny and Theft</a:t>
            </a:r>
          </a:p>
          <a:p>
            <a:pPr lvl="0"/>
            <a:r>
              <a:rPr lang="en-US" b="1" dirty="0"/>
              <a:t>Hourly Trends: </a:t>
            </a:r>
            <a:r>
              <a:rPr lang="en-US" dirty="0"/>
              <a:t>Safest- 4:00am-5:00 for all districts. Most dangerous- fairly scattered with 12:00 pm having highest crime rates</a:t>
            </a:r>
          </a:p>
          <a:p>
            <a:r>
              <a:rPr lang="en-US" b="1" dirty="0"/>
              <a:t> </a:t>
            </a:r>
            <a:endParaRPr lang="en-US" dirty="0"/>
          </a:p>
          <a:p>
            <a:pPr lvl="0"/>
            <a:endParaRPr lang="en-US" dirty="0"/>
          </a:p>
          <a:p>
            <a:r>
              <a:rPr lang="en-US" dirty="0"/>
              <a:t> </a:t>
            </a:r>
          </a:p>
          <a:p>
            <a:endParaRPr lang="en-US" b="1" dirty="0"/>
          </a:p>
          <a:p>
            <a:endParaRPr lang="en-US" dirty="0"/>
          </a:p>
          <a:p>
            <a:r>
              <a:rPr lang="en-US" dirty="0"/>
              <a:t>What inferences or general conclusions can you draw from your analysis?</a:t>
            </a:r>
          </a:p>
          <a:p>
            <a:pPr marL="0" lvl="0" indent="0" rtl="0">
              <a:spcBef>
                <a:spcPts val="600"/>
              </a:spcBef>
              <a:spcAft>
                <a:spcPts val="0"/>
              </a:spcAft>
              <a:buClr>
                <a:schemeClr val="dk1"/>
              </a:buClr>
              <a:buSzPts val="1100"/>
              <a:buFont typeface="Arial"/>
              <a:buNone/>
            </a:pPr>
            <a:r>
              <a:rPr lang="en-US" dirty="0"/>
              <a:t>…</a:t>
            </a:r>
            <a:endParaRPr dirty="0"/>
          </a:p>
        </p:txBody>
      </p:sp>
      <p:grpSp>
        <p:nvGrpSpPr>
          <p:cNvPr id="112" name="Shape 112"/>
          <p:cNvGrpSpPr/>
          <p:nvPr/>
        </p:nvGrpSpPr>
        <p:grpSpPr>
          <a:xfrm>
            <a:off x="916458" y="1019750"/>
            <a:ext cx="214625" cy="214625"/>
            <a:chOff x="2594050" y="1631825"/>
            <a:chExt cx="439625" cy="439625"/>
          </a:xfrm>
        </p:grpSpPr>
        <p:sp>
          <p:nvSpPr>
            <p:cNvPr id="113" name="Shape 113"/>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a:off x="2814912" y="1754062"/>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4D56D70-2117-784C-8287-EF89F710A4F8}"/>
              </a:ext>
            </a:extLst>
          </p:cNvPr>
          <p:cNvSpPr>
            <a:spLocks noGrp="1"/>
          </p:cNvSpPr>
          <p:nvPr>
            <p:ph type="title"/>
          </p:nvPr>
        </p:nvSpPr>
        <p:spPr/>
        <p:txBody>
          <a:bodyPr/>
          <a:lstStyle/>
          <a:p>
            <a:r>
              <a:rPr lang="en-US" dirty="0"/>
              <a:t>Discussion (continued)</a:t>
            </a:r>
          </a:p>
        </p:txBody>
      </p:sp>
      <p:sp>
        <p:nvSpPr>
          <p:cNvPr id="3" name="Text Placeholder 2">
            <a:extLst>
              <a:ext uri="{FF2B5EF4-FFF2-40B4-BE49-F238E27FC236}">
                <a16:creationId xmlns:a16="http://schemas.microsoft.com/office/drawing/2014/main" xmlns="" id="{70DCAEA5-779A-AA44-AF6E-3560E6FB4AA7}"/>
              </a:ext>
            </a:extLst>
          </p:cNvPr>
          <p:cNvSpPr>
            <a:spLocks noGrp="1"/>
          </p:cNvSpPr>
          <p:nvPr>
            <p:ph type="body" idx="1"/>
          </p:nvPr>
        </p:nvSpPr>
        <p:spPr/>
        <p:txBody>
          <a:bodyPr/>
          <a:lstStyle/>
          <a:p>
            <a:r>
              <a:rPr lang="en-US" b="1" dirty="0"/>
              <a:t>Daily Trends: </a:t>
            </a:r>
            <a:r>
              <a:rPr lang="en-US" dirty="0"/>
              <a:t>t-test p-value indicates that the average number of daily crimes  does not vary significantly across days of the week (2016-2017)</a:t>
            </a:r>
          </a:p>
          <a:p>
            <a:r>
              <a:rPr lang="en-US" b="1" dirty="0"/>
              <a:t> </a:t>
            </a:r>
            <a:endParaRPr lang="en-US" dirty="0"/>
          </a:p>
          <a:p>
            <a:endParaRPr lang="en-US" dirty="0"/>
          </a:p>
        </p:txBody>
      </p:sp>
    </p:spTree>
    <p:extLst>
      <p:ext uri="{BB962C8B-B14F-4D97-AF65-F5344CB8AC3E}">
        <p14:creationId xmlns:p14="http://schemas.microsoft.com/office/powerpoint/2010/main" val="31654647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Shape 110"/>
          <p:cNvSpPr txBox="1">
            <a:spLocks noGrp="1"/>
          </p:cNvSpPr>
          <p:nvPr>
            <p:ph type="title"/>
          </p:nvPr>
        </p:nvSpPr>
        <p:spPr>
          <a:xfrm>
            <a:off x="1689860" y="922668"/>
            <a:ext cx="3878400" cy="435600"/>
          </a:xfrm>
          <a:prstGeom prst="rect">
            <a:avLst/>
          </a:prstGeom>
        </p:spPr>
        <p:txBody>
          <a:bodyPr spcFirstLastPara="1" wrap="square" lIns="91425" tIns="91425" rIns="91425" bIns="91425" anchor="ctr" anchorCtr="0">
            <a:noAutofit/>
          </a:bodyPr>
          <a:lstStyle/>
          <a:p>
            <a:pPr lvl="0"/>
            <a:r>
              <a:rPr lang="en-US" dirty="0"/>
              <a:t>Post Mortem</a:t>
            </a:r>
            <a:endParaRPr dirty="0">
              <a:highlight>
                <a:srgbClr val="FFCD00"/>
              </a:highlight>
            </a:endParaRPr>
          </a:p>
        </p:txBody>
      </p:sp>
      <p:sp>
        <p:nvSpPr>
          <p:cNvPr id="111" name="Shape 111"/>
          <p:cNvSpPr txBox="1">
            <a:spLocks noGrp="1"/>
          </p:cNvSpPr>
          <p:nvPr>
            <p:ph type="body" idx="1"/>
          </p:nvPr>
        </p:nvSpPr>
        <p:spPr>
          <a:xfrm>
            <a:off x="1381250" y="1616470"/>
            <a:ext cx="6809700" cy="3112200"/>
          </a:xfrm>
          <a:prstGeom prst="rect">
            <a:avLst/>
          </a:prstGeom>
        </p:spPr>
        <p:txBody>
          <a:bodyPr spcFirstLastPara="1" wrap="square" lIns="91425" tIns="91425" rIns="91425" bIns="91425" anchor="t" anchorCtr="0">
            <a:noAutofit/>
          </a:bodyPr>
          <a:lstStyle/>
          <a:p>
            <a:r>
              <a:rPr lang="en-US" dirty="0"/>
              <a:t>Challenges:</a:t>
            </a:r>
          </a:p>
          <a:p>
            <a:r>
              <a:rPr lang="en-US"/>
              <a:t>Additional questions:</a:t>
            </a:r>
            <a:endParaRPr dirty="0"/>
          </a:p>
        </p:txBody>
      </p:sp>
      <p:grpSp>
        <p:nvGrpSpPr>
          <p:cNvPr id="112" name="Shape 112"/>
          <p:cNvGrpSpPr/>
          <p:nvPr/>
        </p:nvGrpSpPr>
        <p:grpSpPr>
          <a:xfrm>
            <a:off x="916458" y="1019750"/>
            <a:ext cx="214625" cy="214625"/>
            <a:chOff x="2594050" y="1631825"/>
            <a:chExt cx="439625" cy="439625"/>
          </a:xfrm>
        </p:grpSpPr>
        <p:sp>
          <p:nvSpPr>
            <p:cNvPr id="113" name="Shape 113"/>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a:off x="2814912" y="1754062"/>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3714097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Shape 375"/>
          <p:cNvSpPr txBox="1">
            <a:spLocks noGrp="1"/>
          </p:cNvSpPr>
          <p:nvPr>
            <p:ph type="subTitle" idx="4294967295"/>
          </p:nvPr>
        </p:nvSpPr>
        <p:spPr>
          <a:xfrm>
            <a:off x="2371500" y="2093775"/>
            <a:ext cx="5021400" cy="7848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n" sz="3600" b="1" i="1" dirty="0">
                <a:latin typeface="Lora"/>
                <a:ea typeface="Lora"/>
                <a:cs typeface="Lora"/>
                <a:sym typeface="Lora"/>
              </a:rPr>
              <a:t>Any </a:t>
            </a:r>
            <a:r>
              <a:rPr lang="en" sz="3600" b="1" i="1" dirty="0">
                <a:highlight>
                  <a:srgbClr val="FFCD00"/>
                </a:highlight>
                <a:latin typeface="Lora"/>
                <a:ea typeface="Lora"/>
                <a:cs typeface="Lora"/>
                <a:sym typeface="Lora"/>
              </a:rPr>
              <a:t>questions</a:t>
            </a:r>
            <a:r>
              <a:rPr lang="en" sz="3600" b="1" i="1" dirty="0">
                <a:latin typeface="Lora"/>
                <a:ea typeface="Lora"/>
                <a:cs typeface="Lora"/>
                <a:sym typeface="Lora"/>
              </a:rPr>
              <a:t> ?</a:t>
            </a:r>
          </a:p>
          <a:p>
            <a:pPr marL="0" lvl="0" indent="0" rtl="0">
              <a:spcBef>
                <a:spcPts val="600"/>
              </a:spcBef>
              <a:spcAft>
                <a:spcPts val="0"/>
              </a:spcAft>
              <a:buNone/>
            </a:pPr>
            <a:endParaRPr lang="en" sz="3600" b="1" i="1" dirty="0">
              <a:solidFill>
                <a:schemeClr val="dk1"/>
              </a:solidFill>
              <a:latin typeface="Lora"/>
              <a:sym typeface="Lora"/>
            </a:endParaRPr>
          </a:p>
          <a:p>
            <a:pPr marL="0" lvl="0" indent="0" rtl="0">
              <a:spcBef>
                <a:spcPts val="600"/>
              </a:spcBef>
              <a:spcAft>
                <a:spcPts val="0"/>
              </a:spcAft>
              <a:buNone/>
            </a:pPr>
            <a:r>
              <a:rPr lang="en-US" sz="1800" dirty="0">
                <a:solidFill>
                  <a:schemeClr val="dk1"/>
                </a:solidFill>
              </a:rPr>
              <a:t>You can find our fully analysis at</a:t>
            </a:r>
          </a:p>
          <a:p>
            <a:pPr lvl="0" indent="-342900">
              <a:buSzPts val="1800"/>
            </a:pPr>
            <a:r>
              <a:rPr lang="en-US" sz="1600" dirty="0">
                <a:solidFill>
                  <a:schemeClr val="dk1"/>
                </a:solidFill>
                <a:hlinkClick r:id="rId3"/>
              </a:rPr>
              <a:t>https://github.com/mitrapiya25/SF-Crime-Analysis</a:t>
            </a:r>
            <a:endParaRPr lang="en-US" sz="1600" dirty="0">
              <a:solidFill>
                <a:schemeClr val="dk1"/>
              </a:solidFill>
            </a:endParaRPr>
          </a:p>
        </p:txBody>
      </p:sp>
      <p:cxnSp>
        <p:nvCxnSpPr>
          <p:cNvPr id="376" name="Shape 376"/>
          <p:cNvCxnSpPr/>
          <p:nvPr/>
        </p:nvCxnSpPr>
        <p:spPr>
          <a:xfrm>
            <a:off x="6450" y="1428750"/>
            <a:ext cx="2397300" cy="0"/>
          </a:xfrm>
          <a:prstGeom prst="straightConnector1">
            <a:avLst/>
          </a:prstGeom>
          <a:noFill/>
          <a:ln w="9525" cap="flat" cmpd="sng">
            <a:solidFill>
              <a:srgbClr val="CCCCCC"/>
            </a:solidFill>
            <a:prstDash val="solid"/>
            <a:round/>
            <a:headEnd type="none" w="med" len="med"/>
            <a:tailEnd type="none" w="med" len="med"/>
          </a:ln>
        </p:spPr>
      </p:cxnSp>
      <p:sp>
        <p:nvSpPr>
          <p:cNvPr id="377" name="Shape 377"/>
          <p:cNvSpPr txBox="1">
            <a:spLocks noGrp="1"/>
          </p:cNvSpPr>
          <p:nvPr>
            <p:ph type="ctrTitle" idx="4294967295"/>
          </p:nvPr>
        </p:nvSpPr>
        <p:spPr>
          <a:xfrm>
            <a:off x="2371625" y="816550"/>
            <a:ext cx="4908000" cy="1159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6000"/>
              <a:t>Thanks!</a:t>
            </a:r>
            <a:endParaRPr sz="6000"/>
          </a:p>
        </p:txBody>
      </p:sp>
      <p:cxnSp>
        <p:nvCxnSpPr>
          <p:cNvPr id="378" name="Shape 378"/>
          <p:cNvCxnSpPr/>
          <p:nvPr/>
        </p:nvCxnSpPr>
        <p:spPr>
          <a:xfrm>
            <a:off x="5589800" y="1428750"/>
            <a:ext cx="3554100" cy="0"/>
          </a:xfrm>
          <a:prstGeom prst="straightConnector1">
            <a:avLst/>
          </a:prstGeom>
          <a:noFill/>
          <a:ln w="9525" cap="flat" cmpd="sng">
            <a:solidFill>
              <a:srgbClr val="CCCCCC"/>
            </a:solidFill>
            <a:prstDash val="solid"/>
            <a:round/>
            <a:headEnd type="none" w="med" len="med"/>
            <a:tailEnd type="none" w="med" len="med"/>
          </a:ln>
        </p:spPr>
      </p:cxnSp>
      <p:sp>
        <p:nvSpPr>
          <p:cNvPr id="379" name="Shape 379"/>
          <p:cNvSpPr/>
          <p:nvPr/>
        </p:nvSpPr>
        <p:spPr>
          <a:xfrm>
            <a:off x="831925" y="859175"/>
            <a:ext cx="1139100" cy="1139100"/>
          </a:xfrm>
          <a:prstGeom prst="ellipse">
            <a:avLst/>
          </a:prstGeom>
          <a:solidFill>
            <a:srgbClr val="FFCD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80" name="Shape 380"/>
          <p:cNvGrpSpPr/>
          <p:nvPr/>
        </p:nvGrpSpPr>
        <p:grpSpPr>
          <a:xfrm>
            <a:off x="1148888" y="1190759"/>
            <a:ext cx="505722" cy="475767"/>
            <a:chOff x="5972700" y="2330200"/>
            <a:chExt cx="411625" cy="387275"/>
          </a:xfrm>
        </p:grpSpPr>
        <p:sp>
          <p:nvSpPr>
            <p:cNvPr id="381" name="Shape 381"/>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2" name="Shape 382"/>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Shape 75"/>
          <p:cNvSpPr/>
          <p:nvPr/>
        </p:nvSpPr>
        <p:spPr>
          <a:xfrm>
            <a:off x="5650" y="4163500"/>
            <a:ext cx="9144000" cy="979800"/>
          </a:xfrm>
          <a:prstGeom prst="rect">
            <a:avLst/>
          </a:prstGeom>
          <a:solidFill>
            <a:srgbClr val="FFCD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txBox="1">
            <a:spLocks noGrp="1"/>
          </p:cNvSpPr>
          <p:nvPr>
            <p:ph type="title"/>
          </p:nvPr>
        </p:nvSpPr>
        <p:spPr>
          <a:xfrm>
            <a:off x="2264827" y="922668"/>
            <a:ext cx="2153060" cy="435600"/>
          </a:xfrm>
          <a:prstGeom prst="rect">
            <a:avLst/>
          </a:prstGeom>
        </p:spPr>
        <p:txBody>
          <a:bodyPr spcFirstLastPara="1" wrap="square" lIns="91425" tIns="91425" rIns="91425" bIns="91425" anchor="ctr" anchorCtr="0">
            <a:noAutofit/>
          </a:bodyPr>
          <a:lstStyle/>
          <a:p>
            <a:pPr lvl="0"/>
            <a:r>
              <a:rPr lang="en-US" dirty="0"/>
              <a:t>Summary of Goals</a:t>
            </a:r>
            <a:endParaRPr dirty="0"/>
          </a:p>
        </p:txBody>
      </p:sp>
      <p:grpSp>
        <p:nvGrpSpPr>
          <p:cNvPr id="77" name="Shape 77"/>
          <p:cNvGrpSpPr/>
          <p:nvPr/>
        </p:nvGrpSpPr>
        <p:grpSpPr>
          <a:xfrm>
            <a:off x="916458" y="1019750"/>
            <a:ext cx="214625" cy="214625"/>
            <a:chOff x="2594050" y="1631825"/>
            <a:chExt cx="439625" cy="439625"/>
          </a:xfrm>
        </p:grpSpPr>
        <p:sp>
          <p:nvSpPr>
            <p:cNvPr id="78" name="Shape 78"/>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a:off x="2814912" y="1754062"/>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2" name="Shape 82"/>
          <p:cNvSpPr txBox="1"/>
          <p:nvPr/>
        </p:nvSpPr>
        <p:spPr>
          <a:xfrm>
            <a:off x="1381250" y="1578150"/>
            <a:ext cx="3226800" cy="2207100"/>
          </a:xfrm>
          <a:prstGeom prst="rect">
            <a:avLst/>
          </a:prstGeom>
          <a:noFill/>
          <a:ln>
            <a:noFill/>
          </a:ln>
        </p:spPr>
        <p:txBody>
          <a:bodyPr spcFirstLastPara="1" wrap="square" lIns="91425" tIns="91425" rIns="91425" bIns="91425" anchor="t" anchorCtr="0">
            <a:noAutofit/>
          </a:bodyPr>
          <a:lstStyle/>
          <a:p>
            <a:pPr lvl="0">
              <a:spcBef>
                <a:spcPts val="600"/>
              </a:spcBef>
            </a:pPr>
            <a:r>
              <a:rPr lang="en-US" sz="1200" b="1" dirty="0">
                <a:highlight>
                  <a:srgbClr val="FFCD00"/>
                </a:highlight>
                <a:latin typeface="Quattrocento Sans"/>
              </a:rPr>
              <a:t>WHAT: </a:t>
            </a:r>
            <a:endParaRPr sz="1200" b="1" dirty="0">
              <a:highlight>
                <a:srgbClr val="FFCD00"/>
              </a:highlight>
              <a:latin typeface="Quattrocento Sans"/>
              <a:sym typeface="Quattrocento Sans"/>
            </a:endParaRPr>
          </a:p>
          <a:p>
            <a:pPr>
              <a:spcBef>
                <a:spcPts val="600"/>
              </a:spcBef>
              <a:buClr>
                <a:schemeClr val="dk1"/>
              </a:buClr>
              <a:buSzPts val="1100"/>
            </a:pPr>
            <a:r>
              <a:rPr lang="en-US" sz="1200" dirty="0">
                <a:latin typeface="Quattrocento Sans"/>
              </a:rPr>
              <a:t>Unravelling crime patterns and trends to better understand the safety level and categories of incidents that occur in different areas in SF.</a:t>
            </a:r>
          </a:p>
          <a:p>
            <a:pPr>
              <a:spcBef>
                <a:spcPts val="600"/>
              </a:spcBef>
              <a:buClr>
                <a:schemeClr val="dk1"/>
              </a:buClr>
              <a:buSzPts val="1100"/>
            </a:pPr>
            <a:r>
              <a:rPr lang="en-US" sz="1200" b="1" dirty="0">
                <a:highlight>
                  <a:srgbClr val="FFCD00"/>
                </a:highlight>
                <a:latin typeface="Quattrocento Sans"/>
              </a:rPr>
              <a:t>WHY:</a:t>
            </a:r>
            <a:r>
              <a:rPr lang="en-US" sz="1200" dirty="0">
                <a:latin typeface="Quattrocento Sans"/>
              </a:rPr>
              <a:t>  </a:t>
            </a:r>
          </a:p>
          <a:p>
            <a:pPr>
              <a:spcBef>
                <a:spcPts val="600"/>
              </a:spcBef>
              <a:buClr>
                <a:schemeClr val="dk1"/>
              </a:buClr>
              <a:buSzPts val="1100"/>
            </a:pPr>
            <a:r>
              <a:rPr lang="en-US" sz="1200" dirty="0">
                <a:latin typeface="Quattrocento Sans"/>
              </a:rPr>
              <a:t>Stay vigilant on safety and security as SF continues to grow as a desirable city to live with thriving industry.</a:t>
            </a:r>
          </a:p>
          <a:p>
            <a:pPr>
              <a:spcBef>
                <a:spcPts val="600"/>
              </a:spcBef>
              <a:buClr>
                <a:schemeClr val="dk1"/>
              </a:buClr>
              <a:buSzPts val="1100"/>
            </a:pPr>
            <a:r>
              <a:rPr lang="en-US" sz="1200" dirty="0">
                <a:latin typeface="Quattrocento Sans"/>
              </a:rPr>
              <a:t>Provide insight to SF residents, guests and businesses on criminal activity in the area.</a:t>
            </a:r>
            <a:endParaRPr lang="en-US" sz="1200" dirty="0"/>
          </a:p>
          <a:p>
            <a:pPr marL="0" lvl="0" indent="0" rtl="0">
              <a:spcBef>
                <a:spcPts val="600"/>
              </a:spcBef>
              <a:spcAft>
                <a:spcPts val="0"/>
              </a:spcAft>
              <a:buNone/>
            </a:pPr>
            <a:endParaRPr sz="1200" dirty="0">
              <a:latin typeface="Quattrocento Sans"/>
              <a:ea typeface="Quattrocento Sans"/>
              <a:cs typeface="Quattrocento Sans"/>
              <a:sym typeface="Quattrocento Sans"/>
            </a:endParaRPr>
          </a:p>
        </p:txBody>
      </p:sp>
      <p:sp>
        <p:nvSpPr>
          <p:cNvPr id="83" name="Shape 83"/>
          <p:cNvSpPr txBox="1"/>
          <p:nvPr/>
        </p:nvSpPr>
        <p:spPr>
          <a:xfrm>
            <a:off x="5044602" y="1578150"/>
            <a:ext cx="3367500" cy="2207100"/>
          </a:xfrm>
          <a:prstGeom prst="rect">
            <a:avLst/>
          </a:prstGeom>
          <a:noFill/>
          <a:ln>
            <a:noFill/>
          </a:ln>
        </p:spPr>
        <p:txBody>
          <a:bodyPr spcFirstLastPara="1" wrap="square" lIns="91425" tIns="91425" rIns="91425" bIns="91425" anchor="t" anchorCtr="0">
            <a:noAutofit/>
          </a:bodyPr>
          <a:lstStyle/>
          <a:p>
            <a:pPr marL="0" lvl="0" indent="0" rtl="0">
              <a:spcBef>
                <a:spcPts val="600"/>
              </a:spcBef>
              <a:spcAft>
                <a:spcPts val="0"/>
              </a:spcAft>
              <a:buNone/>
            </a:pPr>
            <a:r>
              <a:rPr lang="en" sz="1200" b="1" dirty="0">
                <a:highlight>
                  <a:srgbClr val="FFCD00"/>
                </a:highlight>
                <a:latin typeface="Quattrocento Sans"/>
                <a:ea typeface="Quattrocento Sans"/>
                <a:cs typeface="Quattrocento Sans"/>
                <a:sym typeface="Quattrocento Sans"/>
              </a:rPr>
              <a:t>HOW: </a:t>
            </a:r>
          </a:p>
          <a:p>
            <a:pPr marL="0" lvl="0" indent="0" rtl="0">
              <a:spcBef>
                <a:spcPts val="600"/>
              </a:spcBef>
              <a:spcAft>
                <a:spcPts val="0"/>
              </a:spcAft>
              <a:buNone/>
            </a:pPr>
            <a:r>
              <a:rPr lang="en-US" sz="1200" dirty="0">
                <a:latin typeface="Quattrocento Sans"/>
              </a:rPr>
              <a:t>Using crime data from various years to look at Crime Distribution: </a:t>
            </a:r>
          </a:p>
          <a:p>
            <a:pPr lvl="1"/>
            <a:endParaRPr lang="en-US" sz="1200" dirty="0">
              <a:latin typeface="Quattrocento Sans"/>
            </a:endParaRPr>
          </a:p>
          <a:p>
            <a:pPr lvl="1"/>
            <a:r>
              <a:rPr lang="en-US" sz="1200" dirty="0">
                <a:latin typeface="Quattrocento Sans"/>
              </a:rPr>
              <a:t>Yearly, monthly, daily and hourly.</a:t>
            </a:r>
          </a:p>
          <a:p>
            <a:pPr lvl="1"/>
            <a:endParaRPr lang="en-US" sz="1200" dirty="0">
              <a:latin typeface="Quattrocento Sans"/>
            </a:endParaRPr>
          </a:p>
          <a:p>
            <a:pPr lvl="1"/>
            <a:r>
              <a:rPr lang="en-US" sz="1200" b="1" i="1" dirty="0">
                <a:highlight>
                  <a:srgbClr val="FFCD00"/>
                </a:highlight>
                <a:latin typeface="Quattrocento Sans"/>
              </a:rPr>
              <a:t>Crime Trends: </a:t>
            </a:r>
          </a:p>
          <a:p>
            <a:pPr lvl="1"/>
            <a:endParaRPr lang="en-US" sz="1200" b="1" i="1" dirty="0">
              <a:highlight>
                <a:srgbClr val="FFCD00"/>
              </a:highlight>
              <a:latin typeface="Quattrocento Sans"/>
            </a:endParaRPr>
          </a:p>
          <a:p>
            <a:pPr lvl="1"/>
            <a:r>
              <a:rPr lang="en-US" sz="1200" dirty="0">
                <a:latin typeface="Quattrocento Sans"/>
              </a:rPr>
              <a:t>Most afflicted districts, most common crimes, unresolved crimes by district </a:t>
            </a:r>
          </a:p>
          <a:p>
            <a:pPr marL="0" lvl="0" indent="0" rtl="0">
              <a:spcBef>
                <a:spcPts val="600"/>
              </a:spcBef>
              <a:spcAft>
                <a:spcPts val="0"/>
              </a:spcAft>
              <a:buNone/>
            </a:pPr>
            <a:endParaRPr sz="1200" dirty="0">
              <a:latin typeface="Quattrocento Sans"/>
              <a:ea typeface="Quattrocento Sans"/>
              <a:cs typeface="Quattrocento Sans"/>
              <a:sym typeface="Quattrocento Sans"/>
            </a:endParaRPr>
          </a:p>
        </p:txBody>
      </p:sp>
      <p:sp>
        <p:nvSpPr>
          <p:cNvPr id="84" name="Shape 84"/>
          <p:cNvSpPr txBox="1"/>
          <p:nvPr/>
        </p:nvSpPr>
        <p:spPr>
          <a:xfrm>
            <a:off x="675650" y="4134525"/>
            <a:ext cx="7846200" cy="826500"/>
          </a:xfrm>
          <a:prstGeom prst="rect">
            <a:avLst/>
          </a:prstGeom>
          <a:noFill/>
          <a:ln>
            <a:noFill/>
          </a:ln>
        </p:spPr>
        <p:txBody>
          <a:bodyPr spcFirstLastPara="1" wrap="square" lIns="91425" tIns="91425" rIns="91425" bIns="91425" anchor="t" anchorCtr="0">
            <a:noAutofit/>
          </a:bodyPr>
          <a:lstStyle/>
          <a:p>
            <a:pPr marL="0" lvl="0" indent="0" rtl="0">
              <a:spcBef>
                <a:spcPts val="1000"/>
              </a:spcBef>
              <a:spcAft>
                <a:spcPts val="0"/>
              </a:spcAft>
              <a:buNone/>
            </a:pPr>
            <a:r>
              <a:rPr lang="en" sz="1100" b="1" i="1" dirty="0">
                <a:latin typeface="Lora"/>
                <a:ea typeface="Lora"/>
                <a:cs typeface="Lora"/>
                <a:sym typeface="Lora"/>
              </a:rPr>
              <a:t>More info about data at </a:t>
            </a:r>
            <a:r>
              <a:rPr lang="en-US" sz="1100" b="1" i="1" u="sng" dirty="0">
                <a:latin typeface="Lora"/>
                <a:ea typeface="Lora"/>
                <a:cs typeface="Lora"/>
                <a:sym typeface="Lora"/>
                <a:hlinkClick r:id="rId3"/>
              </a:rPr>
              <a:t>https://data.sfgov.org/Public-Safety/-Change-Notice-Police-Department-Incidents/tmnf-yvry</a:t>
            </a:r>
            <a:endParaRPr sz="1100" b="1" i="1" dirty="0">
              <a:latin typeface="Lora"/>
              <a:ea typeface="Lora"/>
              <a:cs typeface="Lora"/>
              <a:sym typeface="Lora"/>
            </a:endParaRPr>
          </a:p>
          <a:p>
            <a:pPr lvl="0">
              <a:spcBef>
                <a:spcPts val="1000"/>
              </a:spcBef>
            </a:pPr>
            <a:r>
              <a:rPr lang="en-US" sz="1100" i="1" dirty="0">
                <a:latin typeface="Lora"/>
              </a:rPr>
              <a:t>Data Provided by City and County of San Francisco</a:t>
            </a:r>
            <a:r>
              <a:rPr lang="en" sz="1100" i="1" dirty="0">
                <a:latin typeface="Lora"/>
                <a:sym typeface="Lora"/>
              </a:rPr>
              <a:t>. </a:t>
            </a:r>
            <a:r>
              <a:rPr lang="en-US" sz="1100" i="1" dirty="0">
                <a:latin typeface="Lora"/>
              </a:rPr>
              <a:t>Incidents are derived from SFPD Crime Incident Reporting system. Updated on a daily basis; data available from 1 Jan 2003 up until two weeks from current date</a:t>
            </a:r>
            <a:r>
              <a:rPr lang="en-US" sz="1100" dirty="0"/>
              <a:t>.</a:t>
            </a:r>
            <a:endParaRPr sz="1100" i="1" dirty="0">
              <a:latin typeface="Lora"/>
              <a:ea typeface="Lora"/>
              <a:cs typeface="Lora"/>
              <a:sym typeface="Lora"/>
            </a:endParaRPr>
          </a:p>
          <a:p>
            <a:pPr marL="0" lvl="0" indent="0" rtl="0">
              <a:spcBef>
                <a:spcPts val="1000"/>
              </a:spcBef>
              <a:spcAft>
                <a:spcPts val="0"/>
              </a:spcAft>
              <a:buNone/>
            </a:pPr>
            <a:endParaRPr sz="1100" i="1" dirty="0">
              <a:latin typeface="Lora"/>
              <a:ea typeface="Lora"/>
              <a:cs typeface="Lora"/>
              <a:sym typeface="Lora"/>
            </a:endParaRPr>
          </a:p>
          <a:p>
            <a:pPr marL="0" lvl="0" indent="0" rtl="0">
              <a:spcBef>
                <a:spcPts val="1000"/>
              </a:spcBef>
              <a:spcAft>
                <a:spcPts val="1000"/>
              </a:spcAft>
              <a:buNone/>
            </a:pPr>
            <a:endParaRPr sz="1100" i="1" dirty="0">
              <a:latin typeface="Lora"/>
              <a:ea typeface="Lora"/>
              <a:cs typeface="Lora"/>
              <a:sym typeface="Lor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Shape 309"/>
          <p:cNvSpPr txBox="1">
            <a:spLocks noGrp="1"/>
          </p:cNvSpPr>
          <p:nvPr>
            <p:ph type="title"/>
          </p:nvPr>
        </p:nvSpPr>
        <p:spPr>
          <a:xfrm>
            <a:off x="2275097" y="922668"/>
            <a:ext cx="2153060" cy="435600"/>
          </a:xfrm>
          <a:prstGeom prst="rect">
            <a:avLst/>
          </a:prstGeom>
        </p:spPr>
        <p:txBody>
          <a:bodyPr spcFirstLastPara="1" wrap="square" lIns="91425" tIns="91425" rIns="91425" bIns="91425" anchor="ctr" anchorCtr="0">
            <a:noAutofit/>
          </a:bodyPr>
          <a:lstStyle/>
          <a:p>
            <a:pPr lvl="0"/>
            <a:r>
              <a:rPr lang="en-US" dirty="0"/>
              <a:t>Data Exploration</a:t>
            </a:r>
            <a:endParaRPr dirty="0"/>
          </a:p>
        </p:txBody>
      </p:sp>
      <p:sp>
        <p:nvSpPr>
          <p:cNvPr id="310" name="Shape 310"/>
          <p:cNvSpPr txBox="1">
            <a:spLocks noGrp="1"/>
          </p:cNvSpPr>
          <p:nvPr>
            <p:ph type="body" idx="1"/>
          </p:nvPr>
        </p:nvSpPr>
        <p:spPr>
          <a:xfrm>
            <a:off x="1319606" y="1485939"/>
            <a:ext cx="2334000" cy="1332540"/>
          </a:xfrm>
          <a:prstGeom prst="rect">
            <a:avLst/>
          </a:prstGeom>
        </p:spPr>
        <p:txBody>
          <a:bodyPr spcFirstLastPara="1" wrap="square" lIns="91425" tIns="91425" rIns="91425" bIns="91425" anchor="t" anchorCtr="0">
            <a:noAutofit/>
          </a:bodyPr>
          <a:lstStyle/>
          <a:p>
            <a:pPr marL="0" lvl="0" indent="0">
              <a:buNone/>
            </a:pPr>
            <a:r>
              <a:rPr lang="en-US" sz="1200" b="1" dirty="0" err="1">
                <a:highlight>
                  <a:srgbClr val="FFCD00"/>
                </a:highlight>
              </a:rPr>
              <a:t>Data.sfgov.org</a:t>
            </a:r>
            <a:endParaRPr lang="en-US" sz="1200" b="1" dirty="0">
              <a:highlight>
                <a:srgbClr val="FFCD00"/>
              </a:highlight>
            </a:endParaRPr>
          </a:p>
          <a:p>
            <a:pPr marL="0" lvl="0" indent="0">
              <a:buNone/>
            </a:pPr>
            <a:endParaRPr lang="en-US" sz="1200" dirty="0"/>
          </a:p>
          <a:p>
            <a:pPr marL="0" lvl="0" indent="0">
              <a:buNone/>
            </a:pPr>
            <a:r>
              <a:rPr lang="en-US" sz="1200" dirty="0"/>
              <a:t>Incidents derived from SFPD Crime Incident Reporting system Updated daily, showing data from 1/1/2003 up until two weeks ago from current date. </a:t>
            </a:r>
          </a:p>
          <a:p>
            <a:pPr marL="0" lvl="0" indent="0">
              <a:buNone/>
            </a:pPr>
            <a:endParaRPr lang="en-US" sz="1200" dirty="0"/>
          </a:p>
          <a:p>
            <a:pPr marL="0" lvl="0" indent="0">
              <a:buNone/>
            </a:pPr>
            <a:r>
              <a:rPr lang="en-US" sz="1000" b="1" dirty="0">
                <a:highlight>
                  <a:srgbClr val="FFCD00"/>
                </a:highlight>
              </a:rPr>
              <a:t>Please note: </a:t>
            </a:r>
          </a:p>
          <a:p>
            <a:pPr marL="0" lvl="0" indent="0">
              <a:buNone/>
            </a:pPr>
            <a:r>
              <a:rPr lang="en-US" sz="1000" dirty="0"/>
              <a:t>San Francisco police have implemented a new system for tracking crime. The dataset included here is still coming from the old system, which is in the process of being retired (a multi-year process). Data included here is no longer the official SFPD data</a:t>
            </a:r>
            <a:r>
              <a:rPr lang="en-US" sz="1200" dirty="0"/>
              <a:t>.</a:t>
            </a:r>
          </a:p>
        </p:txBody>
      </p:sp>
      <p:sp>
        <p:nvSpPr>
          <p:cNvPr id="311" name="Shape 311"/>
          <p:cNvSpPr txBox="1">
            <a:spLocks noGrp="1"/>
          </p:cNvSpPr>
          <p:nvPr>
            <p:ph type="body" idx="2"/>
          </p:nvPr>
        </p:nvSpPr>
        <p:spPr>
          <a:xfrm>
            <a:off x="3773270" y="1485939"/>
            <a:ext cx="2334000" cy="1332540"/>
          </a:xfrm>
          <a:prstGeom prst="rect">
            <a:avLst/>
          </a:prstGeom>
        </p:spPr>
        <p:txBody>
          <a:bodyPr spcFirstLastPara="1" wrap="square" lIns="91425" tIns="91425" rIns="91425" bIns="91425" anchor="t" anchorCtr="0">
            <a:noAutofit/>
          </a:bodyPr>
          <a:lstStyle/>
          <a:p>
            <a:pPr marL="0" lvl="0" indent="0">
              <a:buNone/>
            </a:pPr>
            <a:r>
              <a:rPr lang="en-US" sz="1200" dirty="0"/>
              <a:t>             </a:t>
            </a:r>
            <a:r>
              <a:rPr lang="en-US" sz="1200" b="1" dirty="0">
                <a:highlight>
                  <a:srgbClr val="FFCD00"/>
                </a:highlight>
              </a:rPr>
              <a:t>File Volume</a:t>
            </a:r>
          </a:p>
          <a:p>
            <a:pPr marL="0" lvl="0" indent="0">
              <a:buNone/>
            </a:pPr>
            <a:endParaRPr lang="en-US" sz="1200" b="1" dirty="0">
              <a:highlight>
                <a:srgbClr val="FFCD00"/>
              </a:highlight>
            </a:endParaRPr>
          </a:p>
          <a:p>
            <a:r>
              <a:rPr lang="en-US" sz="1200" dirty="0"/>
              <a:t>Rows 2.19M</a:t>
            </a:r>
          </a:p>
          <a:p>
            <a:r>
              <a:rPr lang="en-US" sz="1200" dirty="0"/>
              <a:t>Columns 13</a:t>
            </a:r>
          </a:p>
          <a:p>
            <a:r>
              <a:rPr lang="en-US" sz="1200" dirty="0"/>
              <a:t>Each row is an Incident</a:t>
            </a:r>
          </a:p>
        </p:txBody>
      </p:sp>
      <p:sp>
        <p:nvSpPr>
          <p:cNvPr id="312" name="Shape 312"/>
          <p:cNvSpPr txBox="1">
            <a:spLocks noGrp="1"/>
          </p:cNvSpPr>
          <p:nvPr>
            <p:ph type="body" idx="3"/>
          </p:nvPr>
        </p:nvSpPr>
        <p:spPr>
          <a:xfrm>
            <a:off x="6226934" y="1485939"/>
            <a:ext cx="2334000" cy="1332540"/>
          </a:xfrm>
          <a:prstGeom prst="rect">
            <a:avLst/>
          </a:prstGeom>
        </p:spPr>
        <p:txBody>
          <a:bodyPr spcFirstLastPara="1" wrap="square" lIns="91425" tIns="91425" rIns="91425" bIns="91425" anchor="t" anchorCtr="0">
            <a:noAutofit/>
          </a:bodyPr>
          <a:lstStyle/>
          <a:p>
            <a:pPr marL="0" lvl="0" indent="0">
              <a:buNone/>
            </a:pPr>
            <a:r>
              <a:rPr lang="en-US" sz="1200" dirty="0"/>
              <a:t>             </a:t>
            </a:r>
            <a:r>
              <a:rPr lang="en-US" sz="1200" b="1" dirty="0">
                <a:highlight>
                  <a:srgbClr val="FFCD00"/>
                </a:highlight>
              </a:rPr>
              <a:t>Columns Names</a:t>
            </a:r>
          </a:p>
          <a:p>
            <a:pPr marL="0" lvl="0" indent="0">
              <a:buNone/>
            </a:pPr>
            <a:endParaRPr sz="1200" b="1" dirty="0">
              <a:highlight>
                <a:srgbClr val="FFCD00"/>
              </a:highlight>
            </a:endParaRPr>
          </a:p>
          <a:p>
            <a:r>
              <a:rPr lang="en-US" sz="1200" dirty="0" err="1"/>
              <a:t>Incidnt</a:t>
            </a:r>
            <a:r>
              <a:rPr lang="en-US" sz="1200" dirty="0"/>
              <a:t> </a:t>
            </a:r>
            <a:r>
              <a:rPr lang="en-US" sz="1200" dirty="0" err="1"/>
              <a:t>Num</a:t>
            </a:r>
            <a:r>
              <a:rPr lang="en-US" sz="1200" dirty="0"/>
              <a:t>  </a:t>
            </a:r>
          </a:p>
          <a:p>
            <a:r>
              <a:rPr lang="en-US" sz="1200" dirty="0"/>
              <a:t> Category   </a:t>
            </a:r>
          </a:p>
          <a:p>
            <a:r>
              <a:rPr lang="en-US" sz="1200" dirty="0"/>
              <a:t>Descript    </a:t>
            </a:r>
          </a:p>
          <a:p>
            <a:r>
              <a:rPr lang="en-US" sz="1200" dirty="0"/>
              <a:t>Day Of Week   </a:t>
            </a:r>
          </a:p>
          <a:p>
            <a:r>
              <a:rPr lang="en-US" sz="1200" dirty="0"/>
              <a:t> Date    </a:t>
            </a:r>
          </a:p>
          <a:p>
            <a:r>
              <a:rPr lang="en-US" sz="1200" dirty="0"/>
              <a:t>Time    </a:t>
            </a:r>
          </a:p>
          <a:p>
            <a:r>
              <a:rPr lang="en-US" sz="1200" dirty="0" err="1"/>
              <a:t>Pd</a:t>
            </a:r>
            <a:r>
              <a:rPr lang="en-US" sz="1200" dirty="0"/>
              <a:t> District    </a:t>
            </a:r>
          </a:p>
          <a:p>
            <a:r>
              <a:rPr lang="en-US" sz="1200" dirty="0"/>
              <a:t>Resolution    </a:t>
            </a:r>
          </a:p>
          <a:p>
            <a:r>
              <a:rPr lang="en-US" sz="1200" dirty="0"/>
              <a:t>Address   </a:t>
            </a:r>
          </a:p>
          <a:p>
            <a:r>
              <a:rPr lang="en-US" sz="1200" dirty="0"/>
              <a:t> X    Y    </a:t>
            </a:r>
          </a:p>
          <a:p>
            <a:r>
              <a:rPr lang="en-US" sz="1200" dirty="0"/>
              <a:t>Location</a:t>
            </a:r>
          </a:p>
          <a:p>
            <a:pPr marL="0" lvl="0" indent="0" rtl="0">
              <a:spcBef>
                <a:spcPts val="600"/>
              </a:spcBef>
              <a:spcAft>
                <a:spcPts val="0"/>
              </a:spcAft>
              <a:buNone/>
            </a:pPr>
            <a:endParaRPr sz="1200" dirty="0"/>
          </a:p>
          <a:p>
            <a:pPr marL="0" lvl="0" indent="0" rtl="0">
              <a:spcBef>
                <a:spcPts val="600"/>
              </a:spcBef>
              <a:spcAft>
                <a:spcPts val="0"/>
              </a:spcAft>
              <a:buNone/>
            </a:pPr>
            <a:endParaRPr sz="1200" dirty="0"/>
          </a:p>
        </p:txBody>
      </p:sp>
      <p:grpSp>
        <p:nvGrpSpPr>
          <p:cNvPr id="316" name="Shape 316"/>
          <p:cNvGrpSpPr/>
          <p:nvPr/>
        </p:nvGrpSpPr>
        <p:grpSpPr>
          <a:xfrm>
            <a:off x="916458" y="1019750"/>
            <a:ext cx="214625" cy="214625"/>
            <a:chOff x="2594050" y="1631825"/>
            <a:chExt cx="439625" cy="439625"/>
          </a:xfrm>
        </p:grpSpPr>
        <p:sp>
          <p:nvSpPr>
            <p:cNvPr id="317" name="Shape 317"/>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8" name="Shape 318"/>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9" name="Shape 319"/>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0" name="Shape 320"/>
            <p:cNvSpPr/>
            <p:nvPr/>
          </p:nvSpPr>
          <p:spPr>
            <a:xfrm>
              <a:off x="2814912" y="1754062"/>
              <a:ext cx="49950" cy="49950"/>
            </a:xfrm>
            <a:custGeom>
              <a:avLst/>
              <a:gdLst/>
              <a:ahLst/>
              <a:cxnLst/>
              <a:rect l="0" t="0" r="0" b="0"/>
              <a:pathLst>
                <a:path w="1998" h="1998" fill="none" extrusionOk="0">
                  <a:moveTo>
                    <a:pt x="1" y="1997"/>
                  </a:moveTo>
                  <a:lnTo>
                    <a:pt x="1998" y="0"/>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body" idx="4294967295"/>
          </p:nvPr>
        </p:nvSpPr>
        <p:spPr>
          <a:xfrm>
            <a:off x="4361975" y="1233180"/>
            <a:ext cx="4173000" cy="3654300"/>
          </a:xfrm>
          <a:prstGeom prst="rect">
            <a:avLst/>
          </a:prstGeom>
        </p:spPr>
        <p:txBody>
          <a:bodyPr spcFirstLastPara="1" wrap="square" lIns="91425" tIns="91425" rIns="91425" bIns="91425" anchor="ctr" anchorCtr="0">
            <a:noAutofit/>
          </a:bodyPr>
          <a:lstStyle/>
          <a:p>
            <a:pPr marL="0" lvl="0" indent="0" rtl="0">
              <a:spcBef>
                <a:spcPts val="0"/>
              </a:spcBef>
              <a:spcAft>
                <a:spcPts val="0"/>
              </a:spcAft>
              <a:buClr>
                <a:schemeClr val="dk1"/>
              </a:buClr>
              <a:buSzPts val="1100"/>
              <a:buFont typeface="Arial"/>
              <a:buNone/>
            </a:pPr>
            <a:r>
              <a:rPr lang="en" sz="2000" b="1" dirty="0">
                <a:solidFill>
                  <a:schemeClr val="dk1"/>
                </a:solidFill>
                <a:latin typeface="Lora"/>
                <a:ea typeface="Lora"/>
                <a:cs typeface="Lora"/>
                <a:sym typeface="Lora"/>
              </a:rPr>
              <a:t>Data Cleanup</a:t>
            </a:r>
            <a:endParaRPr lang="en-US" dirty="0"/>
          </a:p>
          <a:p>
            <a:r>
              <a:rPr lang="en-US" sz="1800" dirty="0"/>
              <a:t>Extracted data by year into separate data frames</a:t>
            </a:r>
          </a:p>
          <a:p>
            <a:r>
              <a:rPr lang="en-US" sz="1800" dirty="0"/>
              <a:t>Grouped data based on: hours, days, months</a:t>
            </a:r>
          </a:p>
          <a:p>
            <a:r>
              <a:rPr lang="en-US" sz="1800" dirty="0"/>
              <a:t>Cross-tabulated discreet variables: District and Crime Category</a:t>
            </a:r>
          </a:p>
          <a:p>
            <a:r>
              <a:rPr lang="en-US" sz="1800" dirty="0"/>
              <a:t>Dropped Location, </a:t>
            </a:r>
            <a:r>
              <a:rPr lang="en-US" sz="1800" dirty="0" err="1"/>
              <a:t>Discript</a:t>
            </a:r>
            <a:r>
              <a:rPr lang="en-US" sz="1800" dirty="0"/>
              <a:t>, and </a:t>
            </a:r>
            <a:r>
              <a:rPr lang="en-US" sz="1800" dirty="0" err="1"/>
              <a:t>PdID</a:t>
            </a:r>
            <a:r>
              <a:rPr lang="en-US" sz="1800" dirty="0"/>
              <a:t> columns</a:t>
            </a:r>
          </a:p>
          <a:p>
            <a:r>
              <a:rPr lang="en-US" sz="1800" dirty="0"/>
              <a:t>Split Date into Day, Month, and Year</a:t>
            </a:r>
          </a:p>
        </p:txBody>
      </p:sp>
      <p:cxnSp>
        <p:nvCxnSpPr>
          <p:cNvPr id="167" name="Shape 167"/>
          <p:cNvCxnSpPr/>
          <p:nvPr/>
        </p:nvCxnSpPr>
        <p:spPr>
          <a:xfrm>
            <a:off x="-6450" y="1131725"/>
            <a:ext cx="9150600" cy="0"/>
          </a:xfrm>
          <a:prstGeom prst="straightConnector1">
            <a:avLst/>
          </a:prstGeom>
          <a:noFill/>
          <a:ln w="9525" cap="flat" cmpd="sng">
            <a:solidFill>
              <a:srgbClr val="CCCCCC"/>
            </a:solidFill>
            <a:prstDash val="solid"/>
            <a:round/>
            <a:headEnd type="none" w="med" len="med"/>
            <a:tailEnd type="none" w="med" len="med"/>
          </a:ln>
        </p:spPr>
      </p:cxnSp>
      <p:sp>
        <p:nvSpPr>
          <p:cNvPr id="169" name="Shape 169"/>
          <p:cNvSpPr/>
          <p:nvPr/>
        </p:nvSpPr>
        <p:spPr>
          <a:xfrm>
            <a:off x="8139875" y="735846"/>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32" name="Shape 612">
            <a:extLst>
              <a:ext uri="{FF2B5EF4-FFF2-40B4-BE49-F238E27FC236}">
                <a16:creationId xmlns:a16="http://schemas.microsoft.com/office/drawing/2014/main" xmlns="" id="{410E87FE-EB30-F34A-B160-BC395DBD9528}"/>
              </a:ext>
            </a:extLst>
          </p:cNvPr>
          <p:cNvGrpSpPr/>
          <p:nvPr/>
        </p:nvGrpSpPr>
        <p:grpSpPr>
          <a:xfrm>
            <a:off x="8362999" y="973994"/>
            <a:ext cx="369526" cy="268183"/>
            <a:chOff x="3932350" y="3714775"/>
            <a:chExt cx="439650" cy="319075"/>
          </a:xfrm>
        </p:grpSpPr>
        <p:sp>
          <p:nvSpPr>
            <p:cNvPr id="33" name="Shape 613">
              <a:extLst>
                <a:ext uri="{FF2B5EF4-FFF2-40B4-BE49-F238E27FC236}">
                  <a16:creationId xmlns:a16="http://schemas.microsoft.com/office/drawing/2014/main" xmlns="" id="{C7CBD83A-06BE-2D46-82E1-D0A1167B3868}"/>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614">
              <a:extLst>
                <a:ext uri="{FF2B5EF4-FFF2-40B4-BE49-F238E27FC236}">
                  <a16:creationId xmlns:a16="http://schemas.microsoft.com/office/drawing/2014/main" xmlns="" id="{9CD8B909-006E-8E4B-BF95-8FABC5D498C1}"/>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615">
              <a:extLst>
                <a:ext uri="{FF2B5EF4-FFF2-40B4-BE49-F238E27FC236}">
                  <a16:creationId xmlns:a16="http://schemas.microsoft.com/office/drawing/2014/main" xmlns="" id="{19FB4A40-8A61-814D-95CD-EC5645248758}"/>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616">
              <a:extLst>
                <a:ext uri="{FF2B5EF4-FFF2-40B4-BE49-F238E27FC236}">
                  <a16:creationId xmlns:a16="http://schemas.microsoft.com/office/drawing/2014/main" xmlns="" id="{3E9AD749-134D-B545-BCEA-C4503C2A89F6}"/>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617">
              <a:extLst>
                <a:ext uri="{FF2B5EF4-FFF2-40B4-BE49-F238E27FC236}">
                  <a16:creationId xmlns:a16="http://schemas.microsoft.com/office/drawing/2014/main" xmlns="" id="{960B8776-A070-6047-968A-1D9CE9CE28ED}"/>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8" name="Picture 7">
            <a:extLst>
              <a:ext uri="{FF2B5EF4-FFF2-40B4-BE49-F238E27FC236}">
                <a16:creationId xmlns:a16="http://schemas.microsoft.com/office/drawing/2014/main" xmlns="" id="{74A9A1E6-A98D-A549-8DBB-F2A6DE25A073}"/>
              </a:ext>
            </a:extLst>
          </p:cNvPr>
          <p:cNvPicPr>
            <a:picLocks noChangeAspect="1"/>
          </p:cNvPicPr>
          <p:nvPr/>
        </p:nvPicPr>
        <p:blipFill rotWithShape="1">
          <a:blip/>
          <a:srcRect r="31488"/>
          <a:stretch/>
        </p:blipFill>
        <p:spPr>
          <a:xfrm>
            <a:off x="272840" y="571500"/>
            <a:ext cx="4089135" cy="3977640"/>
          </a:xfrm>
          <a:prstGeom prst="ellipse">
            <a:avLst/>
          </a:prstGeom>
          <a:effectLst>
            <a:outerShdw blurRad="50800" dist="50800" dir="5400000" algn="ctr" rotWithShape="0">
              <a:srgbClr val="FFC000"/>
            </a:outerShdw>
          </a:effectLst>
        </p:spPr>
      </p:pic>
    </p:spTree>
    <p:extLst>
      <p:ext uri="{BB962C8B-B14F-4D97-AF65-F5344CB8AC3E}">
        <p14:creationId xmlns:p14="http://schemas.microsoft.com/office/powerpoint/2010/main" val="3293852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
        <p:cNvGrpSpPr/>
        <p:nvPr/>
      </p:nvGrpSpPr>
      <p:grpSpPr>
        <a:xfrm>
          <a:off x="0" y="0"/>
          <a:ext cx="0" cy="0"/>
          <a:chOff x="0" y="0"/>
          <a:chExt cx="0" cy="0"/>
        </a:xfrm>
      </p:grpSpPr>
      <p:pic>
        <p:nvPicPr>
          <p:cNvPr id="8" name="Picture 7">
            <a:extLst>
              <a:ext uri="{FF2B5EF4-FFF2-40B4-BE49-F238E27FC236}">
                <a16:creationId xmlns:a16="http://schemas.microsoft.com/office/drawing/2014/main" xmlns="" id="{BCC35D04-46D1-414D-830B-24C561C05452}"/>
              </a:ext>
            </a:extLst>
          </p:cNvPr>
          <p:cNvPicPr>
            <a:picLocks noChangeAspect="1"/>
          </p:cNvPicPr>
          <p:nvPr/>
        </p:nvPicPr>
        <p:blipFill>
          <a:blip r:embed="rId4"/>
          <a:stretch>
            <a:fillRect/>
          </a:stretch>
        </p:blipFill>
        <p:spPr>
          <a:xfrm>
            <a:off x="0" y="0"/>
            <a:ext cx="9144000" cy="5154930"/>
          </a:xfrm>
          <a:prstGeom prst="rect">
            <a:avLst/>
          </a:prstGeom>
        </p:spPr>
      </p:pic>
      <p:sp>
        <p:nvSpPr>
          <p:cNvPr id="180" name="Shape 180"/>
          <p:cNvSpPr txBox="1">
            <a:spLocks noGrp="1"/>
          </p:cNvSpPr>
          <p:nvPr>
            <p:ph type="title" idx="4294967295"/>
          </p:nvPr>
        </p:nvSpPr>
        <p:spPr>
          <a:xfrm>
            <a:off x="415970" y="446770"/>
            <a:ext cx="2345700" cy="504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400" i="1" dirty="0">
                <a:highlight>
                  <a:srgbClr val="FFCD00"/>
                </a:highlight>
              </a:rPr>
              <a:t>TREND ANALYSIS</a:t>
            </a:r>
            <a:endParaRPr sz="2400" i="1" dirty="0">
              <a:highlight>
                <a:srgbClr val="FFCD00"/>
              </a:highlight>
            </a:endParaRPr>
          </a:p>
        </p:txBody>
      </p:sp>
      <p:sp>
        <p:nvSpPr>
          <p:cNvPr id="181" name="Shape 181"/>
          <p:cNvSpPr/>
          <p:nvPr/>
        </p:nvSpPr>
        <p:spPr>
          <a:xfrm>
            <a:off x="4465375" y="4440675"/>
            <a:ext cx="213248" cy="191461"/>
          </a:xfrm>
          <a:custGeom>
            <a:avLst/>
            <a:gdLst/>
            <a:ahLst/>
            <a:cxnLst/>
            <a:rect l="0" t="0" r="0" b="0"/>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a:t>Hourly Trend </a:t>
            </a:r>
            <a:endParaRPr dirty="0"/>
          </a:p>
        </p:txBody>
      </p:sp>
      <p:cxnSp>
        <p:nvCxnSpPr>
          <p:cNvPr id="93" name="Shape 93"/>
          <p:cNvCxnSpPr/>
          <p:nvPr/>
        </p:nvCxnSpPr>
        <p:spPr>
          <a:xfrm>
            <a:off x="4876800" y="548640"/>
            <a:ext cx="4267100" cy="0"/>
          </a:xfrm>
          <a:prstGeom prst="straightConnector1">
            <a:avLst/>
          </a:prstGeom>
          <a:noFill/>
          <a:ln w="9525" cap="flat" cmpd="sng">
            <a:solidFill>
              <a:srgbClr val="CCCCCC"/>
            </a:solidFill>
            <a:prstDash val="solid"/>
            <a:round/>
            <a:headEnd type="none" w="med" len="med"/>
            <a:tailEnd type="none" w="med" len="med"/>
          </a:ln>
        </p:spPr>
      </p:cxnSp>
      <p:pic>
        <p:nvPicPr>
          <p:cNvPr id="7" name="Content Placeholder 4">
            <a:extLst>
              <a:ext uri="{FF2B5EF4-FFF2-40B4-BE49-F238E27FC236}">
                <a16:creationId xmlns:a16="http://schemas.microsoft.com/office/drawing/2014/main" xmlns="" id="{9898B6B9-8189-064B-998E-CCF8A65F77B3}"/>
              </a:ext>
            </a:extLst>
          </p:cNvPr>
          <p:cNvPicPr>
            <a:picLocks noChangeAspect="1"/>
          </p:cNvPicPr>
          <p:nvPr/>
        </p:nvPicPr>
        <p:blipFill>
          <a:blip r:embed="rId3"/>
          <a:stretch>
            <a:fillRect/>
          </a:stretch>
        </p:blipFill>
        <p:spPr>
          <a:xfrm>
            <a:off x="845820" y="883010"/>
            <a:ext cx="7406640" cy="2020210"/>
          </a:xfrm>
          <a:prstGeom prst="rect">
            <a:avLst/>
          </a:prstGeom>
          <a:noFill/>
          <a:ln>
            <a:noFill/>
          </a:ln>
        </p:spPr>
      </p:pic>
      <p:pic>
        <p:nvPicPr>
          <p:cNvPr id="8" name="Picture 7">
            <a:extLst>
              <a:ext uri="{FF2B5EF4-FFF2-40B4-BE49-F238E27FC236}">
                <a16:creationId xmlns:a16="http://schemas.microsoft.com/office/drawing/2014/main" xmlns="" id="{B71A13A3-3D10-F049-B031-B7B7668A28F7}"/>
              </a:ext>
            </a:extLst>
          </p:cNvPr>
          <p:cNvPicPr>
            <a:picLocks noChangeAspect="1"/>
          </p:cNvPicPr>
          <p:nvPr/>
        </p:nvPicPr>
        <p:blipFill>
          <a:blip r:embed="rId4"/>
          <a:stretch>
            <a:fillRect/>
          </a:stretch>
        </p:blipFill>
        <p:spPr>
          <a:xfrm>
            <a:off x="845820" y="3040381"/>
            <a:ext cx="7406640" cy="2114550"/>
          </a:xfrm>
          <a:prstGeom prst="rect">
            <a:avLst/>
          </a:prstGeom>
        </p:spPr>
      </p:pic>
      <p:sp>
        <p:nvSpPr>
          <p:cNvPr id="15" name="Shape 169">
            <a:extLst>
              <a:ext uri="{FF2B5EF4-FFF2-40B4-BE49-F238E27FC236}">
                <a16:creationId xmlns:a16="http://schemas.microsoft.com/office/drawing/2014/main" xmlns="" id="{3954410B-AC9A-7142-AF08-6FE722DCD995}"/>
              </a:ext>
            </a:extLst>
          </p:cNvPr>
          <p:cNvSpPr/>
          <p:nvPr/>
        </p:nvSpPr>
        <p:spPr>
          <a:xfrm>
            <a:off x="2385148" y="206654"/>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5305" y="463337"/>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a:t>Daily Trend </a:t>
            </a:r>
            <a:endParaRPr dirty="0"/>
          </a:p>
        </p:txBody>
      </p:sp>
      <p:cxnSp>
        <p:nvCxnSpPr>
          <p:cNvPr id="93" name="Shape 93"/>
          <p:cNvCxnSpPr/>
          <p:nvPr/>
        </p:nvCxnSpPr>
        <p:spPr>
          <a:xfrm>
            <a:off x="4738400" y="548640"/>
            <a:ext cx="4405500" cy="0"/>
          </a:xfrm>
          <a:prstGeom prst="straightConnector1">
            <a:avLst/>
          </a:prstGeom>
          <a:noFill/>
          <a:ln w="9525" cap="flat" cmpd="sng">
            <a:solidFill>
              <a:srgbClr val="CCCCCC"/>
            </a:solidFill>
            <a:prstDash val="solid"/>
            <a:round/>
            <a:headEnd type="none" w="med" len="med"/>
            <a:tailEnd type="none" w="med" len="med"/>
          </a:ln>
        </p:spPr>
      </p:cxnSp>
      <p:sp>
        <p:nvSpPr>
          <p:cNvPr id="15" name="Shape 169">
            <a:extLst>
              <a:ext uri="{FF2B5EF4-FFF2-40B4-BE49-F238E27FC236}">
                <a16:creationId xmlns:a16="http://schemas.microsoft.com/office/drawing/2014/main" xmlns="" id="{3954410B-AC9A-7142-AF08-6FE722DCD995}"/>
              </a:ext>
            </a:extLst>
          </p:cNvPr>
          <p:cNvSpPr/>
          <p:nvPr/>
        </p:nvSpPr>
        <p:spPr>
          <a:xfrm>
            <a:off x="2385148" y="206654"/>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5305" y="463337"/>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17" name="Picture 16">
            <a:extLst>
              <a:ext uri="{FF2B5EF4-FFF2-40B4-BE49-F238E27FC236}">
                <a16:creationId xmlns:a16="http://schemas.microsoft.com/office/drawing/2014/main" xmlns="" id="{BBDB55C2-A27D-8A43-882A-C0759C8181BE}"/>
              </a:ext>
            </a:extLst>
          </p:cNvPr>
          <p:cNvPicPr>
            <a:picLocks noChangeAspect="1"/>
          </p:cNvPicPr>
          <p:nvPr/>
        </p:nvPicPr>
        <p:blipFill>
          <a:blip r:embed="rId3"/>
          <a:stretch>
            <a:fillRect/>
          </a:stretch>
        </p:blipFill>
        <p:spPr>
          <a:xfrm>
            <a:off x="4274820" y="731520"/>
            <a:ext cx="4697729" cy="2468880"/>
          </a:xfrm>
          <a:prstGeom prst="rect">
            <a:avLst/>
          </a:prstGeom>
        </p:spPr>
      </p:pic>
      <p:pic>
        <p:nvPicPr>
          <p:cNvPr id="16" name="Picture 15">
            <a:extLst>
              <a:ext uri="{FF2B5EF4-FFF2-40B4-BE49-F238E27FC236}">
                <a16:creationId xmlns:a16="http://schemas.microsoft.com/office/drawing/2014/main" xmlns="" id="{09B80EC9-1B7F-1B4F-BFFE-7B7F2E9A92EB}"/>
              </a:ext>
            </a:extLst>
          </p:cNvPr>
          <p:cNvPicPr>
            <a:picLocks noChangeAspect="1"/>
          </p:cNvPicPr>
          <p:nvPr/>
        </p:nvPicPr>
        <p:blipFill>
          <a:blip r:embed="rId4"/>
          <a:stretch>
            <a:fillRect/>
          </a:stretch>
        </p:blipFill>
        <p:spPr>
          <a:xfrm>
            <a:off x="6450" y="2777488"/>
            <a:ext cx="4382669" cy="2366011"/>
          </a:xfrm>
          <a:prstGeom prst="rect">
            <a:avLst/>
          </a:prstGeom>
        </p:spPr>
      </p:pic>
      <p:sp>
        <p:nvSpPr>
          <p:cNvPr id="2" name="Rectangle 1">
            <a:extLst>
              <a:ext uri="{FF2B5EF4-FFF2-40B4-BE49-F238E27FC236}">
                <a16:creationId xmlns:a16="http://schemas.microsoft.com/office/drawing/2014/main" xmlns="" id="{582DF040-5CFC-A847-9253-9F62DFD6FA85}"/>
              </a:ext>
            </a:extLst>
          </p:cNvPr>
          <p:cNvSpPr/>
          <p:nvPr/>
        </p:nvSpPr>
        <p:spPr>
          <a:xfrm>
            <a:off x="4571900" y="3767463"/>
            <a:ext cx="4572000" cy="830997"/>
          </a:xfrm>
          <a:prstGeom prst="rect">
            <a:avLst/>
          </a:prstGeom>
        </p:spPr>
        <p:txBody>
          <a:bodyPr>
            <a:spAutoFit/>
          </a:bodyPr>
          <a:lstStyle/>
          <a:p>
            <a:r>
              <a:rPr lang="en-US" sz="1200" b="1" dirty="0">
                <a:highlight>
                  <a:srgbClr val="FFCD00"/>
                </a:highlight>
                <a:latin typeface="Quattrocento Sans"/>
              </a:rPr>
              <a:t>2017</a:t>
            </a:r>
            <a:endParaRPr lang="en-US" sz="1200" b="1" dirty="0">
              <a:highlight>
                <a:srgbClr val="FFCD00"/>
              </a:highlight>
              <a:latin typeface="Quattrocento Sans"/>
              <a:sym typeface="Quattrocento Sans"/>
            </a:endParaRPr>
          </a:p>
          <a:p>
            <a:endParaRPr lang="en-US" sz="1200" dirty="0">
              <a:latin typeface="Quattrocento Sans"/>
            </a:endParaRPr>
          </a:p>
          <a:p>
            <a:r>
              <a:rPr lang="en-US" sz="1200" b="1" dirty="0" err="1">
                <a:latin typeface="Quattrocento Sans"/>
              </a:rPr>
              <a:t>Ttest_statistic</a:t>
            </a:r>
            <a:r>
              <a:rPr lang="en-US" sz="1200" b="1" dirty="0">
                <a:latin typeface="Quattrocento Sans"/>
              </a:rPr>
              <a:t> </a:t>
            </a:r>
            <a:r>
              <a:rPr lang="en-US" sz="1200" dirty="0">
                <a:latin typeface="Quattrocento Sans"/>
              </a:rPr>
              <a:t>= 0.18995853708072147 </a:t>
            </a:r>
          </a:p>
          <a:p>
            <a:r>
              <a:rPr lang="en-US" sz="1200" b="1" dirty="0" err="1">
                <a:latin typeface="Quattrocento Sans"/>
              </a:rPr>
              <a:t>Pvalue</a:t>
            </a:r>
            <a:r>
              <a:rPr lang="en-US" sz="1200" dirty="0">
                <a:latin typeface="Quattrocento Sans"/>
              </a:rPr>
              <a:t> = 0.85560529543910158</a:t>
            </a:r>
          </a:p>
        </p:txBody>
      </p:sp>
      <p:sp>
        <p:nvSpPr>
          <p:cNvPr id="3" name="Rectangle 2">
            <a:extLst>
              <a:ext uri="{FF2B5EF4-FFF2-40B4-BE49-F238E27FC236}">
                <a16:creationId xmlns:a16="http://schemas.microsoft.com/office/drawing/2014/main" xmlns="" id="{AF28A263-13F8-5A40-9016-5BFA839E098F}"/>
              </a:ext>
            </a:extLst>
          </p:cNvPr>
          <p:cNvSpPr/>
          <p:nvPr/>
        </p:nvSpPr>
        <p:spPr>
          <a:xfrm>
            <a:off x="322609" y="1459471"/>
            <a:ext cx="4572000" cy="1015663"/>
          </a:xfrm>
          <a:prstGeom prst="rect">
            <a:avLst/>
          </a:prstGeom>
        </p:spPr>
        <p:txBody>
          <a:bodyPr>
            <a:spAutoFit/>
          </a:bodyPr>
          <a:lstStyle/>
          <a:p>
            <a:r>
              <a:rPr lang="en-US" sz="1200" b="1" dirty="0">
                <a:highlight>
                  <a:srgbClr val="FFCD00"/>
                </a:highlight>
                <a:latin typeface="Quattrocento Sans"/>
              </a:rPr>
              <a:t>2016</a:t>
            </a:r>
            <a:endParaRPr lang="en-US" sz="1200" b="1" dirty="0">
              <a:highlight>
                <a:srgbClr val="FFCD00"/>
              </a:highlight>
              <a:latin typeface="Quattrocento Sans"/>
              <a:sym typeface="Quattrocento Sans"/>
            </a:endParaRPr>
          </a:p>
          <a:p>
            <a:endParaRPr lang="en-US" sz="1200" b="1" dirty="0">
              <a:latin typeface="Quattrocento Sans"/>
              <a:sym typeface="Quattrocento Sans"/>
            </a:endParaRPr>
          </a:p>
          <a:p>
            <a:r>
              <a:rPr lang="en-US" sz="1200" b="1" dirty="0" err="1">
                <a:latin typeface="Quattrocento Sans"/>
                <a:sym typeface="Quattrocento Sans"/>
              </a:rPr>
              <a:t>Ttest_statistic</a:t>
            </a:r>
            <a:r>
              <a:rPr lang="en-US" sz="1200" b="1" dirty="0">
                <a:latin typeface="Quattrocento Sans"/>
                <a:sym typeface="Quattrocento Sans"/>
              </a:rPr>
              <a:t> </a:t>
            </a:r>
            <a:r>
              <a:rPr lang="en-US" sz="1200" dirty="0">
                <a:latin typeface="Quattrocento Sans"/>
                <a:sym typeface="Quattrocento Sans"/>
              </a:rPr>
              <a:t>= 0.30372251276763623</a:t>
            </a:r>
          </a:p>
          <a:p>
            <a:r>
              <a:rPr lang="en-US" sz="1200" b="1" dirty="0" err="1">
                <a:latin typeface="Quattrocento Sans"/>
                <a:sym typeface="Quattrocento Sans"/>
              </a:rPr>
              <a:t>Pvalue</a:t>
            </a:r>
            <a:r>
              <a:rPr lang="en-US" sz="1200" dirty="0">
                <a:latin typeface="Quattrocento Sans"/>
                <a:sym typeface="Quattrocento Sans"/>
              </a:rPr>
              <a:t> = 0.77159619088554254</a:t>
            </a:r>
            <a:endParaRPr lang="en-US" sz="1200" dirty="0">
              <a:latin typeface="Quattrocento Sans"/>
            </a:endParaRPr>
          </a:p>
          <a:p>
            <a:pPr marL="285750" indent="-285750">
              <a:buFont typeface="Courier New" panose="02070309020205020404" pitchFamily="49" charset="0"/>
              <a:buChar char="o"/>
            </a:pPr>
            <a:endParaRPr lang="en-US" sz="1200" dirty="0">
              <a:latin typeface="Quattrocento Sans"/>
            </a:endParaRPr>
          </a:p>
        </p:txBody>
      </p:sp>
    </p:spTree>
    <p:extLst>
      <p:ext uri="{BB962C8B-B14F-4D97-AF65-F5344CB8AC3E}">
        <p14:creationId xmlns:p14="http://schemas.microsoft.com/office/powerpoint/2010/main" val="960014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a:t>Crime Density by District </a:t>
            </a:r>
            <a:endParaRPr dirty="0"/>
          </a:p>
        </p:txBody>
      </p:sp>
      <p:cxnSp>
        <p:nvCxnSpPr>
          <p:cNvPr id="93" name="Shape 93"/>
          <p:cNvCxnSpPr/>
          <p:nvPr/>
        </p:nvCxnSpPr>
        <p:spPr>
          <a:xfrm>
            <a:off x="6146800" y="544889"/>
            <a:ext cx="2997100" cy="3751"/>
          </a:xfrm>
          <a:prstGeom prst="straightConnector1">
            <a:avLst/>
          </a:prstGeom>
          <a:noFill/>
          <a:ln w="9525" cap="flat" cmpd="sng">
            <a:solidFill>
              <a:srgbClr val="CCCCCC"/>
            </a:solidFill>
            <a:prstDash val="solid"/>
            <a:round/>
            <a:headEnd type="none" w="med" len="med"/>
            <a:tailEnd type="none" w="med" len="med"/>
          </a:ln>
        </p:spPr>
      </p:cxnSp>
      <p:pic>
        <p:nvPicPr>
          <p:cNvPr id="16" name="Content Placeholder 8">
            <a:extLst>
              <a:ext uri="{FF2B5EF4-FFF2-40B4-BE49-F238E27FC236}">
                <a16:creationId xmlns:a16="http://schemas.microsoft.com/office/drawing/2014/main" xmlns="" id="{17AD0AA1-4A4B-544C-99D4-B85C9899D320}"/>
              </a:ext>
            </a:extLst>
          </p:cNvPr>
          <p:cNvPicPr>
            <a:picLocks noChangeAspect="1"/>
          </p:cNvPicPr>
          <p:nvPr/>
        </p:nvPicPr>
        <p:blipFill>
          <a:blip r:embed="rId3"/>
          <a:stretch>
            <a:fillRect/>
          </a:stretch>
        </p:blipFill>
        <p:spPr>
          <a:xfrm>
            <a:off x="1173236" y="967891"/>
            <a:ext cx="6404854" cy="2710519"/>
          </a:xfrm>
          <a:prstGeom prst="rect">
            <a:avLst/>
          </a:prstGeom>
        </p:spPr>
      </p:pic>
      <p:pic>
        <p:nvPicPr>
          <p:cNvPr id="17" name="Picture 16">
            <a:extLst>
              <a:ext uri="{FF2B5EF4-FFF2-40B4-BE49-F238E27FC236}">
                <a16:creationId xmlns:a16="http://schemas.microsoft.com/office/drawing/2014/main" xmlns="" id="{42C50BF2-42A4-4A4C-B417-C2D0B41A83D8}"/>
              </a:ext>
            </a:extLst>
          </p:cNvPr>
          <p:cNvPicPr>
            <a:picLocks noChangeAspect="1"/>
          </p:cNvPicPr>
          <p:nvPr/>
        </p:nvPicPr>
        <p:blipFill>
          <a:blip r:embed="rId4"/>
          <a:stretch>
            <a:fillRect/>
          </a:stretch>
        </p:blipFill>
        <p:spPr>
          <a:xfrm>
            <a:off x="1223010" y="2680241"/>
            <a:ext cx="6492240" cy="2497549"/>
          </a:xfrm>
          <a:prstGeom prst="rect">
            <a:avLst/>
          </a:prstGeom>
        </p:spPr>
      </p:pic>
      <p:sp>
        <p:nvSpPr>
          <p:cNvPr id="15" name="Shape 169">
            <a:extLst>
              <a:ext uri="{FF2B5EF4-FFF2-40B4-BE49-F238E27FC236}">
                <a16:creationId xmlns:a16="http://schemas.microsoft.com/office/drawing/2014/main" xmlns="" id="{3954410B-AC9A-7142-AF08-6FE722DCD995}"/>
              </a:ext>
            </a:extLst>
          </p:cNvPr>
          <p:cNvSpPr/>
          <p:nvPr/>
        </p:nvSpPr>
        <p:spPr>
          <a:xfrm>
            <a:off x="2377468" y="153540"/>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2746" y="420516"/>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extLst>
      <p:ext uri="{BB962C8B-B14F-4D97-AF65-F5344CB8AC3E}">
        <p14:creationId xmlns:p14="http://schemas.microsoft.com/office/powerpoint/2010/main" val="14258887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90" name="Shape 90"/>
          <p:cNvCxnSpPr/>
          <p:nvPr/>
        </p:nvCxnSpPr>
        <p:spPr>
          <a:xfrm>
            <a:off x="6450" y="548640"/>
            <a:ext cx="2397300" cy="0"/>
          </a:xfrm>
          <a:prstGeom prst="straightConnector1">
            <a:avLst/>
          </a:prstGeom>
          <a:noFill/>
          <a:ln w="9525" cap="flat" cmpd="sng">
            <a:solidFill>
              <a:srgbClr val="CCCCCC"/>
            </a:solidFill>
            <a:prstDash val="solid"/>
            <a:round/>
            <a:headEnd type="none" w="med" len="med"/>
            <a:tailEnd type="none" w="med" len="med"/>
          </a:ln>
        </p:spPr>
      </p:cxnSp>
      <p:sp>
        <p:nvSpPr>
          <p:cNvPr id="92" name="Shape 92"/>
          <p:cNvSpPr txBox="1">
            <a:spLocks noGrp="1"/>
          </p:cNvSpPr>
          <p:nvPr>
            <p:ph type="ctrTitle" idx="4294967295"/>
          </p:nvPr>
        </p:nvSpPr>
        <p:spPr>
          <a:xfrm>
            <a:off x="3180990" y="325755"/>
            <a:ext cx="4908000" cy="445770"/>
          </a:xfrm>
          <a:prstGeom prst="rect">
            <a:avLst/>
          </a:prstGeom>
        </p:spPr>
        <p:txBody>
          <a:bodyPr spcFirstLastPara="1" wrap="square" lIns="91425" tIns="91425" rIns="91425" bIns="91425" anchor="ctr" anchorCtr="0">
            <a:noAutofit/>
          </a:bodyPr>
          <a:lstStyle/>
          <a:p>
            <a:pPr lvl="0"/>
            <a:r>
              <a:rPr lang="en-US" dirty="0"/>
              <a:t>Yearly Trend </a:t>
            </a:r>
            <a:endParaRPr dirty="0"/>
          </a:p>
        </p:txBody>
      </p:sp>
      <p:cxnSp>
        <p:nvCxnSpPr>
          <p:cNvPr id="93" name="Shape 93"/>
          <p:cNvCxnSpPr/>
          <p:nvPr/>
        </p:nvCxnSpPr>
        <p:spPr>
          <a:xfrm>
            <a:off x="4897120" y="544889"/>
            <a:ext cx="4246780" cy="3751"/>
          </a:xfrm>
          <a:prstGeom prst="straightConnector1">
            <a:avLst/>
          </a:prstGeom>
          <a:noFill/>
          <a:ln w="9525" cap="flat" cmpd="sng">
            <a:solidFill>
              <a:srgbClr val="CCCCCC"/>
            </a:solidFill>
            <a:prstDash val="solid"/>
            <a:round/>
            <a:headEnd type="none" w="med" len="med"/>
            <a:tailEnd type="none" w="med" len="med"/>
          </a:ln>
        </p:spPr>
      </p:cxnSp>
      <p:sp>
        <p:nvSpPr>
          <p:cNvPr id="15" name="Shape 169">
            <a:extLst>
              <a:ext uri="{FF2B5EF4-FFF2-40B4-BE49-F238E27FC236}">
                <a16:creationId xmlns:a16="http://schemas.microsoft.com/office/drawing/2014/main" xmlns="" id="{3954410B-AC9A-7142-AF08-6FE722DCD995}"/>
              </a:ext>
            </a:extLst>
          </p:cNvPr>
          <p:cNvSpPr/>
          <p:nvPr/>
        </p:nvSpPr>
        <p:spPr>
          <a:xfrm>
            <a:off x="2377468" y="153540"/>
            <a:ext cx="790200" cy="790200"/>
          </a:xfrm>
          <a:prstGeom prst="ellipse">
            <a:avLst/>
          </a:prstGeom>
          <a:solidFill>
            <a:srgbClr val="FFCD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dirty="0"/>
          </a:p>
        </p:txBody>
      </p:sp>
      <p:grpSp>
        <p:nvGrpSpPr>
          <p:cNvPr id="9" name="Shape 612">
            <a:extLst>
              <a:ext uri="{FF2B5EF4-FFF2-40B4-BE49-F238E27FC236}">
                <a16:creationId xmlns:a16="http://schemas.microsoft.com/office/drawing/2014/main" xmlns="" id="{CE9E6934-6AC7-1943-B93C-91BB5DDB2CF3}"/>
              </a:ext>
            </a:extLst>
          </p:cNvPr>
          <p:cNvGrpSpPr/>
          <p:nvPr/>
        </p:nvGrpSpPr>
        <p:grpSpPr>
          <a:xfrm>
            <a:off x="2592746" y="420516"/>
            <a:ext cx="369526" cy="268183"/>
            <a:chOff x="3932350" y="3714775"/>
            <a:chExt cx="439650" cy="319075"/>
          </a:xfrm>
        </p:grpSpPr>
        <p:sp>
          <p:nvSpPr>
            <p:cNvPr id="10" name="Shape 613">
              <a:extLst>
                <a:ext uri="{FF2B5EF4-FFF2-40B4-BE49-F238E27FC236}">
                  <a16:creationId xmlns:a16="http://schemas.microsoft.com/office/drawing/2014/main" xmlns="" id="{6A64DDDD-0C5C-E74A-9845-675B73A0F391}"/>
                </a:ext>
              </a:extLst>
            </p:cNvPr>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 name="Shape 614">
              <a:extLst>
                <a:ext uri="{FF2B5EF4-FFF2-40B4-BE49-F238E27FC236}">
                  <a16:creationId xmlns:a16="http://schemas.microsoft.com/office/drawing/2014/main" xmlns="" id="{CFF824AC-C413-BD48-9ABD-F7A9423DC1F8}"/>
                </a:ext>
              </a:extLst>
            </p:cNvPr>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 name="Shape 615">
              <a:extLst>
                <a:ext uri="{FF2B5EF4-FFF2-40B4-BE49-F238E27FC236}">
                  <a16:creationId xmlns:a16="http://schemas.microsoft.com/office/drawing/2014/main" xmlns="" id="{2A9C3A0B-5D83-4844-9339-5DF28D65A5D0}"/>
                </a:ext>
              </a:extLst>
            </p:cNvPr>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616">
              <a:extLst>
                <a:ext uri="{FF2B5EF4-FFF2-40B4-BE49-F238E27FC236}">
                  <a16:creationId xmlns:a16="http://schemas.microsoft.com/office/drawing/2014/main" xmlns="" id="{5A36DEDB-F8AF-5740-B7D3-9A234235D571}"/>
                </a:ext>
              </a:extLst>
            </p:cNvPr>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617">
              <a:extLst>
                <a:ext uri="{FF2B5EF4-FFF2-40B4-BE49-F238E27FC236}">
                  <a16:creationId xmlns:a16="http://schemas.microsoft.com/office/drawing/2014/main" xmlns="" id="{1A6C2B53-1189-3747-AE68-5B611687FD38}"/>
                </a:ext>
              </a:extLst>
            </p:cNvPr>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 name="Picture 2">
            <a:extLst>
              <a:ext uri="{FF2B5EF4-FFF2-40B4-BE49-F238E27FC236}">
                <a16:creationId xmlns:a16="http://schemas.microsoft.com/office/drawing/2014/main" xmlns="" id="{0CF83194-CB6B-CC49-A0F3-9527CCF7C6AB}"/>
              </a:ext>
            </a:extLst>
          </p:cNvPr>
          <p:cNvPicPr>
            <a:picLocks noChangeAspect="1"/>
          </p:cNvPicPr>
          <p:nvPr/>
        </p:nvPicPr>
        <p:blipFill>
          <a:blip r:embed="rId3"/>
          <a:stretch>
            <a:fillRect/>
          </a:stretch>
        </p:blipFill>
        <p:spPr>
          <a:xfrm>
            <a:off x="828095" y="3067715"/>
            <a:ext cx="3361608" cy="1915765"/>
          </a:xfrm>
          <a:prstGeom prst="rect">
            <a:avLst/>
          </a:prstGeom>
        </p:spPr>
      </p:pic>
      <p:pic>
        <p:nvPicPr>
          <p:cNvPr id="5" name="Picture 4">
            <a:extLst>
              <a:ext uri="{FF2B5EF4-FFF2-40B4-BE49-F238E27FC236}">
                <a16:creationId xmlns:a16="http://schemas.microsoft.com/office/drawing/2014/main" xmlns="" id="{14089F7A-B223-5344-A250-5820E351161E}"/>
              </a:ext>
            </a:extLst>
          </p:cNvPr>
          <p:cNvPicPr>
            <a:picLocks noChangeAspect="1"/>
          </p:cNvPicPr>
          <p:nvPr/>
        </p:nvPicPr>
        <p:blipFill>
          <a:blip r:embed="rId4"/>
          <a:stretch>
            <a:fillRect/>
          </a:stretch>
        </p:blipFill>
        <p:spPr>
          <a:xfrm>
            <a:off x="4766310" y="3064901"/>
            <a:ext cx="3656463" cy="1918578"/>
          </a:xfrm>
          <a:prstGeom prst="rect">
            <a:avLst/>
          </a:prstGeom>
        </p:spPr>
      </p:pic>
      <p:pic>
        <p:nvPicPr>
          <p:cNvPr id="7" name="Picture 6">
            <a:extLst>
              <a:ext uri="{FF2B5EF4-FFF2-40B4-BE49-F238E27FC236}">
                <a16:creationId xmlns:a16="http://schemas.microsoft.com/office/drawing/2014/main" xmlns="" id="{F9476822-9759-2E4D-BE3A-34C5A75E45A0}"/>
              </a:ext>
            </a:extLst>
          </p:cNvPr>
          <p:cNvPicPr>
            <a:picLocks noChangeAspect="1"/>
          </p:cNvPicPr>
          <p:nvPr/>
        </p:nvPicPr>
        <p:blipFill>
          <a:blip r:embed="rId5"/>
          <a:stretch>
            <a:fillRect/>
          </a:stretch>
        </p:blipFill>
        <p:spPr>
          <a:xfrm>
            <a:off x="810114" y="1010872"/>
            <a:ext cx="3510425" cy="1881812"/>
          </a:xfrm>
          <a:prstGeom prst="rect">
            <a:avLst/>
          </a:prstGeom>
        </p:spPr>
      </p:pic>
      <p:pic>
        <p:nvPicPr>
          <p:cNvPr id="16" name="Picture 15">
            <a:extLst>
              <a:ext uri="{FF2B5EF4-FFF2-40B4-BE49-F238E27FC236}">
                <a16:creationId xmlns:a16="http://schemas.microsoft.com/office/drawing/2014/main" xmlns="" id="{13476522-7F70-BA47-B82A-68BF756F3E7B}"/>
              </a:ext>
            </a:extLst>
          </p:cNvPr>
          <p:cNvPicPr>
            <a:picLocks noChangeAspect="1"/>
          </p:cNvPicPr>
          <p:nvPr/>
        </p:nvPicPr>
        <p:blipFill>
          <a:blip r:embed="rId6"/>
          <a:stretch>
            <a:fillRect/>
          </a:stretch>
        </p:blipFill>
        <p:spPr>
          <a:xfrm>
            <a:off x="4738400" y="1010873"/>
            <a:ext cx="3718664" cy="1881812"/>
          </a:xfrm>
          <a:prstGeom prst="rect">
            <a:avLst/>
          </a:prstGeom>
        </p:spPr>
      </p:pic>
    </p:spTree>
    <p:extLst>
      <p:ext uri="{BB962C8B-B14F-4D97-AF65-F5344CB8AC3E}">
        <p14:creationId xmlns:p14="http://schemas.microsoft.com/office/powerpoint/2010/main" val="641754392"/>
      </p:ext>
    </p:extLst>
  </p:cSld>
  <p:clrMapOvr>
    <a:masterClrMapping/>
  </p:clrMapOvr>
</p:sld>
</file>

<file path=ppt/theme/theme1.xml><?xml version="1.0" encoding="utf-8"?>
<a:theme xmlns:a="http://schemas.openxmlformats.org/drawingml/2006/main" name="Viola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1281</TotalTime>
  <Words>677</Words>
  <Application>Microsoft Macintosh PowerPoint</Application>
  <PresentationFormat>On-screen Show (16:9)</PresentationFormat>
  <Paragraphs>99</Paragraphs>
  <Slides>19</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Quattrocento Sans</vt:lpstr>
      <vt:lpstr>Courier New</vt:lpstr>
      <vt:lpstr>Lora</vt:lpstr>
      <vt:lpstr>Viola template</vt:lpstr>
      <vt:lpstr>Analysis of Crime Incident from SFPD Reporting </vt:lpstr>
      <vt:lpstr>Summary of Goals</vt:lpstr>
      <vt:lpstr>Data Exploration</vt:lpstr>
      <vt:lpstr>PowerPoint Presentation</vt:lpstr>
      <vt:lpstr>TREND ANALYSIS</vt:lpstr>
      <vt:lpstr>Hourly Trend </vt:lpstr>
      <vt:lpstr>Daily Trend </vt:lpstr>
      <vt:lpstr>Crime Density by District </vt:lpstr>
      <vt:lpstr>Yearly Trend </vt:lpstr>
      <vt:lpstr>Yearly Trend </vt:lpstr>
      <vt:lpstr>Yearly Trend </vt:lpstr>
      <vt:lpstr>Yearly Trend </vt:lpstr>
      <vt:lpstr>Unresolved Crimes : 2018</vt:lpstr>
      <vt:lpstr>Unresolved-Arson Crimes : 2018 </vt:lpstr>
      <vt:lpstr>Vehicle Theft - 2018 </vt:lpstr>
      <vt:lpstr>Discussion</vt:lpstr>
      <vt:lpstr>Discussion (continued)</vt:lpstr>
      <vt:lpstr>Post Mortem</vt:lpstr>
      <vt:lpstr>Thanks!</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Crime  from SFPD Crime Incident Reporting tle</dc:title>
  <cp:lastModifiedBy>Girija Ghali</cp:lastModifiedBy>
  <cp:revision>37</cp:revision>
  <dcterms:modified xsi:type="dcterms:W3CDTF">2018-04-04T19:02:21Z</dcterms:modified>
</cp:coreProperties>
</file>